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339" r:id="rId2"/>
    <p:sldId id="338" r:id="rId3"/>
    <p:sldId id="315" r:id="rId4"/>
    <p:sldId id="257" r:id="rId5"/>
    <p:sldId id="282" r:id="rId6"/>
    <p:sldId id="305" r:id="rId7"/>
    <p:sldId id="258" r:id="rId8"/>
    <p:sldId id="306" r:id="rId9"/>
    <p:sldId id="271" r:id="rId10"/>
    <p:sldId id="283" r:id="rId11"/>
    <p:sldId id="270" r:id="rId12"/>
    <p:sldId id="260" r:id="rId13"/>
    <p:sldId id="307" r:id="rId14"/>
    <p:sldId id="330" r:id="rId15"/>
    <p:sldId id="332" r:id="rId16"/>
    <p:sldId id="333" r:id="rId17"/>
    <p:sldId id="334" r:id="rId18"/>
    <p:sldId id="269" r:id="rId19"/>
    <p:sldId id="261" r:id="rId20"/>
    <p:sldId id="267" r:id="rId21"/>
    <p:sldId id="308" r:id="rId22"/>
    <p:sldId id="268" r:id="rId23"/>
    <p:sldId id="310" r:id="rId24"/>
    <p:sldId id="311" r:id="rId25"/>
    <p:sldId id="312" r:id="rId26"/>
    <p:sldId id="320" r:id="rId27"/>
    <p:sldId id="321" r:id="rId28"/>
    <p:sldId id="262" r:id="rId29"/>
    <p:sldId id="284" r:id="rId30"/>
    <p:sldId id="326" r:id="rId31"/>
    <p:sldId id="329" r:id="rId32"/>
    <p:sldId id="327" r:id="rId33"/>
    <p:sldId id="328" r:id="rId34"/>
    <p:sldId id="331" r:id="rId35"/>
    <p:sldId id="263" r:id="rId36"/>
    <p:sldId id="313" r:id="rId37"/>
    <p:sldId id="285" r:id="rId38"/>
    <p:sldId id="264" r:id="rId39"/>
    <p:sldId id="314" r:id="rId40"/>
    <p:sldId id="281" r:id="rId41"/>
    <p:sldId id="265" r:id="rId42"/>
    <p:sldId id="318" r:id="rId43"/>
    <p:sldId id="319" r:id="rId44"/>
    <p:sldId id="322" r:id="rId45"/>
    <p:sldId id="266" r:id="rId46"/>
    <p:sldId id="286" r:id="rId47"/>
    <p:sldId id="317" r:id="rId48"/>
    <p:sldId id="336" r:id="rId49"/>
    <p:sldId id="337" r:id="rId50"/>
    <p:sldId id="335" r:id="rId51"/>
    <p:sldId id="325" r:id="rId52"/>
    <p:sldId id="323" r:id="rId53"/>
    <p:sldId id="287" r:id="rId54"/>
    <p:sldId id="288" r:id="rId55"/>
    <p:sldId id="289" r:id="rId56"/>
    <p:sldId id="290" r:id="rId57"/>
    <p:sldId id="292" r:id="rId58"/>
    <p:sldId id="291" r:id="rId59"/>
    <p:sldId id="316" r:id="rId60"/>
    <p:sldId id="303" r:id="rId61"/>
    <p:sldId id="293" r:id="rId62"/>
    <p:sldId id="294" r:id="rId63"/>
    <p:sldId id="295" r:id="rId64"/>
    <p:sldId id="296" r:id="rId65"/>
    <p:sldId id="297" r:id="rId66"/>
    <p:sldId id="298" r:id="rId67"/>
    <p:sldId id="299" r:id="rId68"/>
    <p:sldId id="300" r:id="rId69"/>
    <p:sldId id="302" r:id="rId7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5" d="100"/>
          <a:sy n="75" d="100"/>
        </p:scale>
        <p:origin x="-101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66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817DFED6-20F2-4B85-94FF-5D230C9BC9C0}" type="datetimeFigureOut">
              <a:rPr lang="es-ES" smtClean="0"/>
              <a:pPr/>
              <a:t>30/11/2016</a:t>
            </a:fld>
            <a:endParaRPr lang="es-E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72F0375E-E8E3-4A19-8773-2014E33064B2}"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17DFED6-20F2-4B85-94FF-5D230C9BC9C0}" type="datetimeFigureOut">
              <a:rPr lang="es-ES" smtClean="0"/>
              <a:pPr/>
              <a:t>30/11/2016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72F0375E-E8E3-4A19-8773-2014E33064B2}"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17DFED6-20F2-4B85-94FF-5D230C9BC9C0}" type="datetimeFigureOut">
              <a:rPr lang="es-ES" smtClean="0"/>
              <a:pPr/>
              <a:t>30/11/2016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72F0375E-E8E3-4A19-8773-2014E33064B2}"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17DFED6-20F2-4B85-94FF-5D230C9BC9C0}" type="datetimeFigureOut">
              <a:rPr lang="es-ES" smtClean="0"/>
              <a:pPr/>
              <a:t>30/11/2016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72F0375E-E8E3-4A19-8773-2014E33064B2}" type="slidenum">
              <a:rPr lang="es-ES" smtClean="0"/>
              <a:pPr/>
              <a:t>‹Nº›</a:t>
            </a:fld>
            <a:endParaRPr lang="es-E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817DFED6-20F2-4B85-94FF-5D230C9BC9C0}" type="datetimeFigureOut">
              <a:rPr lang="es-ES" smtClean="0"/>
              <a:pPr/>
              <a:t>30/11/2016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72F0375E-E8E3-4A19-8773-2014E33064B2}" type="slidenum">
              <a:rPr lang="es-ES" smtClean="0"/>
              <a:pPr/>
              <a:t>‹Nº›</a:t>
            </a:fld>
            <a:endParaRPr lang="es-E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817DFED6-20F2-4B85-94FF-5D230C9BC9C0}" type="datetimeFigureOut">
              <a:rPr lang="es-ES" smtClean="0"/>
              <a:pPr/>
              <a:t>30/11/2016</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72F0375E-E8E3-4A19-8773-2014E33064B2}" type="slidenum">
              <a:rPr lang="es-ES" smtClean="0"/>
              <a:pPr/>
              <a:t>‹Nº›</a:t>
            </a:fld>
            <a:endParaRPr lang="es-E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817DFED6-20F2-4B85-94FF-5D230C9BC9C0}" type="datetimeFigureOut">
              <a:rPr lang="es-ES" smtClean="0"/>
              <a:pPr/>
              <a:t>30/11/2016</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72F0375E-E8E3-4A19-8773-2014E33064B2}"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817DFED6-20F2-4B85-94FF-5D230C9BC9C0}" type="datetimeFigureOut">
              <a:rPr lang="es-ES" smtClean="0"/>
              <a:pPr/>
              <a:t>30/11/2016</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72F0375E-E8E3-4A19-8773-2014E33064B2}" type="slidenum">
              <a:rPr lang="es-ES" smtClean="0"/>
              <a:pPr/>
              <a:t>‹Nº›</a:t>
            </a:fld>
            <a:endParaRPr lang="es-E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817DFED6-20F2-4B85-94FF-5D230C9BC9C0}" type="datetimeFigureOut">
              <a:rPr lang="es-ES" smtClean="0"/>
              <a:pPr/>
              <a:t>30/11/2016</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72F0375E-E8E3-4A19-8773-2014E33064B2}"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817DFED6-20F2-4B85-94FF-5D230C9BC9C0}" type="datetimeFigureOut">
              <a:rPr lang="es-ES" smtClean="0"/>
              <a:pPr/>
              <a:t>30/11/2016</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72F0375E-E8E3-4A19-8773-2014E33064B2}"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817DFED6-20F2-4B85-94FF-5D230C9BC9C0}" type="datetimeFigureOut">
              <a:rPr lang="es-ES" smtClean="0"/>
              <a:pPr/>
              <a:t>30/11/2016</a:t>
            </a:fld>
            <a:endParaRPr lang="es-E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72F0375E-E8E3-4A19-8773-2014E33064B2}" type="slidenum">
              <a:rPr lang="es-ES" smtClean="0"/>
              <a:pPr/>
              <a:t>‹Nº›</a:t>
            </a:fld>
            <a:endParaRPr lang="es-E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17DFED6-20F2-4B85-94FF-5D230C9BC9C0}" type="datetimeFigureOut">
              <a:rPr lang="es-ES" smtClean="0"/>
              <a:pPr/>
              <a:t>30/11/2016</a:t>
            </a:fld>
            <a:endParaRPr lang="es-E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F0375E-E8E3-4A19-8773-2014E33064B2}"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a0sporros.galeon.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usuarios.lycos.es/adoblecero"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usuarios.lycos.es/adoblecero"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america.infobae.com/notas/46836-Preocupacion-por-la-marihuana-sintetica-en-EEU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ES" sz="4000" dirty="0" smtClean="0"/>
              <a:t>  Impacto de las sustancias psicoactivas en la salud y en particular la salud mental.</a:t>
            </a:r>
          </a:p>
          <a:p>
            <a:endParaRPr lang="es-ES" sz="4000" dirty="0" smtClean="0"/>
          </a:p>
          <a:p>
            <a:r>
              <a:rPr lang="es-ES" sz="4000" dirty="0" smtClean="0"/>
              <a:t> </a:t>
            </a:r>
            <a:r>
              <a:rPr lang="es-ES" sz="4000" dirty="0" smtClean="0"/>
              <a:t> Mito y realidad sobre el consumo y las adicciones.</a:t>
            </a:r>
            <a:endParaRPr lang="es-ES" sz="4000" dirty="0"/>
          </a:p>
        </p:txBody>
      </p:sp>
      <p:sp>
        <p:nvSpPr>
          <p:cNvPr id="3" name="2 Título"/>
          <p:cNvSpPr>
            <a:spLocks noGrp="1"/>
          </p:cNvSpPr>
          <p:nvPr>
            <p:ph type="title"/>
          </p:nvPr>
        </p:nvSpPr>
        <p:spPr/>
        <p:txBody>
          <a:bodyPr/>
          <a:lstStyle/>
          <a:p>
            <a:endParaRPr lang="es-E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marL="365760" lvl="1" indent="-256032">
              <a:spcBef>
                <a:spcPts val="400"/>
              </a:spcBef>
              <a:buSzPct val="68000"/>
              <a:buFont typeface="Wingdings 3"/>
              <a:buChar char=""/>
            </a:pPr>
            <a:r>
              <a:rPr lang="es-MX" dirty="0" smtClean="0"/>
              <a:t> </a:t>
            </a:r>
          </a:p>
          <a:p>
            <a:pPr marL="365760" lvl="1" indent="-256032">
              <a:spcBef>
                <a:spcPts val="400"/>
              </a:spcBef>
              <a:buSzPct val="68000"/>
              <a:buFont typeface="Wingdings 3"/>
              <a:buChar char=""/>
            </a:pPr>
            <a:endParaRPr lang="es-MX" dirty="0" smtClean="0"/>
          </a:p>
          <a:p>
            <a:pPr marL="365760" lvl="1" indent="-256032">
              <a:spcBef>
                <a:spcPts val="400"/>
              </a:spcBef>
              <a:buSzPct val="68000"/>
              <a:buFont typeface="Wingdings 3"/>
              <a:buChar char=""/>
            </a:pPr>
            <a:r>
              <a:rPr lang="es-MX" sz="3200" dirty="0" smtClean="0"/>
              <a:t>. En la primera hora después de </a:t>
            </a:r>
            <a:r>
              <a:rPr lang="es-MX" sz="3200" u="sng" dirty="0" smtClean="0">
                <a:hlinkClick r:id="rId2"/>
              </a:rPr>
              <a:t>fumar marihuana</a:t>
            </a:r>
            <a:r>
              <a:rPr lang="es-MX" sz="3200" dirty="0" smtClean="0"/>
              <a:t>, el riesgo de sufrir un ataque al corazón se quintuplica, según un estudio realizado por especialistas del Centro Médico </a:t>
            </a:r>
            <a:r>
              <a:rPr lang="es-MX" sz="3200" dirty="0" err="1" smtClean="0"/>
              <a:t>Beth</a:t>
            </a:r>
            <a:r>
              <a:rPr lang="es-MX" sz="3200" dirty="0" smtClean="0"/>
              <a:t> Israel </a:t>
            </a:r>
            <a:r>
              <a:rPr lang="es-MX" sz="3200" dirty="0" err="1" smtClean="0"/>
              <a:t>Deaconess</a:t>
            </a:r>
            <a:r>
              <a:rPr lang="es-MX" sz="3200" dirty="0" smtClean="0"/>
              <a:t>.</a:t>
            </a:r>
            <a:endParaRPr lang="es-ES" sz="3200" dirty="0" smtClean="0"/>
          </a:p>
          <a:p>
            <a:endParaRPr lang="es-ES" dirty="0"/>
          </a:p>
        </p:txBody>
      </p:sp>
      <p:sp>
        <p:nvSpPr>
          <p:cNvPr id="3" name="2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342900" lvl="1" indent="-342900">
              <a:buFont typeface="Arial" pitchFamily="34" charset="0"/>
              <a:buChar char="•"/>
            </a:pPr>
            <a:r>
              <a:rPr lang="es-MX" dirty="0" smtClean="0"/>
              <a:t>Según los autores del trabajo, es la primera vez que se asocia el </a:t>
            </a:r>
            <a:r>
              <a:rPr lang="es-MX" u="sng" dirty="0" smtClean="0">
                <a:hlinkClick r:id="rId2"/>
              </a:rPr>
              <a:t>consumo de la marihuana</a:t>
            </a:r>
            <a:r>
              <a:rPr lang="es-MX" dirty="0" smtClean="0"/>
              <a:t> con los ataques al corazón. Los investigadores analizaron a 3.882 pacientes que sobrevivieron a un ataque al corazón. </a:t>
            </a:r>
          </a:p>
          <a:p>
            <a:pPr marL="342900" lvl="1" indent="-342900">
              <a:buFont typeface="Arial" pitchFamily="34" charset="0"/>
              <a:buChar char="•"/>
            </a:pPr>
            <a:endParaRPr lang="es-MX" dirty="0" smtClean="0"/>
          </a:p>
          <a:p>
            <a:pPr marL="342900" lvl="1" indent="-342900">
              <a:buFont typeface="Arial" pitchFamily="34" charset="0"/>
              <a:buChar char="•"/>
            </a:pPr>
            <a:r>
              <a:rPr lang="es-MX" dirty="0" smtClean="0"/>
              <a:t>De éstos, 124 comentaron haber consumido </a:t>
            </a:r>
            <a:r>
              <a:rPr lang="es-MX" u="sng" dirty="0" smtClean="0">
                <a:hlinkClick r:id="rId2"/>
              </a:rPr>
              <a:t>marihuana</a:t>
            </a:r>
            <a:r>
              <a:rPr lang="es-MX" dirty="0" smtClean="0"/>
              <a:t> de forma regular, mientras 37 la fumaron en las 24 horas anteriores al ataque al corazón.</a:t>
            </a:r>
            <a:endParaRPr lang="es-ES" dirty="0" smtClean="0"/>
          </a:p>
          <a:p>
            <a:endParaRPr lang="es-ES" sz="2000" dirty="0"/>
          </a:p>
        </p:txBody>
      </p:sp>
      <p:sp>
        <p:nvSpPr>
          <p:cNvPr id="2" name="1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lvl="1"/>
            <a:r>
              <a:rPr lang="es-MX" u="sng" dirty="0">
                <a:hlinkClick r:id="rId2"/>
              </a:rPr>
              <a:t>Fumar Marihuana</a:t>
            </a:r>
            <a:r>
              <a:rPr lang="es-MX" dirty="0"/>
              <a:t> incrementa la frecuencia cardíaca en 40 latidos por minuto, lo que precipita el ataque al corazón.</a:t>
            </a:r>
            <a:r>
              <a:rPr lang="es-ES" dirty="0"/>
              <a:t> "la marihuana que existe hoy en día no tiene ninguna comparación a la que existía hace 25 años. </a:t>
            </a:r>
            <a:endParaRPr lang="es-ES" dirty="0" smtClean="0"/>
          </a:p>
          <a:p>
            <a:pPr lvl="1"/>
            <a:endParaRPr lang="es-ES" b="1" dirty="0" smtClean="0"/>
          </a:p>
          <a:p>
            <a:pPr lvl="1"/>
            <a:r>
              <a:rPr lang="es-ES" b="1" dirty="0" smtClean="0"/>
              <a:t>La </a:t>
            </a:r>
            <a:r>
              <a:rPr lang="es-ES" b="1" dirty="0"/>
              <a:t>concentración de THC es mucho, mucho más alta</a:t>
            </a:r>
            <a:r>
              <a:rPr lang="es-ES" dirty="0"/>
              <a:t>. Por ende, esa droga es mucho más </a:t>
            </a:r>
            <a:r>
              <a:rPr lang="es-ES" dirty="0" smtClean="0"/>
              <a:t>fuerte</a:t>
            </a:r>
            <a:endParaRPr lang="es-ES" sz="2000" dirty="0"/>
          </a:p>
        </p:txBody>
      </p:sp>
      <p:sp>
        <p:nvSpPr>
          <p:cNvPr id="2" name="1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85000" lnSpcReduction="20000"/>
          </a:bodyPr>
          <a:lstStyle/>
          <a:p>
            <a:pPr marL="292100" lvl="1" indent="-292100">
              <a:spcBef>
                <a:spcPts val="0"/>
              </a:spcBef>
              <a:buClr>
                <a:schemeClr val="accent1"/>
              </a:buClr>
              <a:buSzPct val="70000"/>
              <a:buFont typeface="Wingdings 2"/>
              <a:buChar char=""/>
            </a:pPr>
            <a:r>
              <a:rPr lang="es-ES" sz="3200" dirty="0" smtClean="0"/>
              <a:t>".  </a:t>
            </a:r>
            <a:r>
              <a:rPr lang="es-ES" sz="3200" b="1" dirty="0" smtClean="0"/>
              <a:t>Fumar un cigarrillo de marihuana hoy es como fumar cinco o seis al mismo tiempo en la década del 70 o del 80</a:t>
            </a:r>
            <a:r>
              <a:rPr lang="es-ES" sz="3200" dirty="0" smtClean="0"/>
              <a:t>. </a:t>
            </a:r>
          </a:p>
          <a:p>
            <a:pPr marL="292100" lvl="1" indent="-292100">
              <a:spcBef>
                <a:spcPts val="0"/>
              </a:spcBef>
              <a:buClr>
                <a:schemeClr val="accent1"/>
              </a:buClr>
              <a:buSzPct val="70000"/>
              <a:buFont typeface="Wingdings 2"/>
              <a:buChar char=""/>
            </a:pPr>
            <a:r>
              <a:rPr lang="es-ES" sz="3200" dirty="0" smtClean="0"/>
              <a:t>"Con la tecnología se crean plantas con </a:t>
            </a:r>
            <a:r>
              <a:rPr lang="en-US" sz="3200" u="sng" dirty="0" err="1" smtClean="0">
                <a:hlinkClick r:id="rId2"/>
              </a:rPr>
              <a:t>mucha</a:t>
            </a:r>
            <a:r>
              <a:rPr lang="en-US" sz="3200" u="sng" dirty="0" smtClean="0">
                <a:hlinkClick r:id="rId2"/>
              </a:rPr>
              <a:t> </a:t>
            </a:r>
            <a:r>
              <a:rPr lang="en-US" sz="3200" u="sng" dirty="0" err="1" smtClean="0">
                <a:hlinkClick r:id="rId2"/>
              </a:rPr>
              <a:t>más</a:t>
            </a:r>
            <a:r>
              <a:rPr lang="en-US" sz="3200" u="sng" dirty="0" smtClean="0">
                <a:hlinkClick r:id="rId2"/>
              </a:rPr>
              <a:t> </a:t>
            </a:r>
            <a:r>
              <a:rPr lang="en-US" sz="3200" u="sng" dirty="0" err="1" smtClean="0">
                <a:hlinkClick r:id="rId2"/>
              </a:rPr>
              <a:t>concentración</a:t>
            </a:r>
            <a:r>
              <a:rPr lang="en-US" sz="3200" u="sng" dirty="0" smtClean="0">
                <a:hlinkClick r:id="rId2"/>
              </a:rPr>
              <a:t> de THC</a:t>
            </a:r>
            <a:r>
              <a:rPr lang="es-ES" sz="3200" dirty="0" smtClean="0"/>
              <a:t>". </a:t>
            </a:r>
          </a:p>
          <a:p>
            <a:pPr marL="292100" lvl="1" indent="-292100">
              <a:spcBef>
                <a:spcPts val="0"/>
              </a:spcBef>
              <a:buClr>
                <a:schemeClr val="accent1"/>
              </a:buClr>
              <a:buSzPct val="70000"/>
              <a:buFont typeface="Wingdings 2"/>
              <a:buChar char=""/>
            </a:pPr>
            <a:endParaRPr lang="en-US" sz="3200" dirty="0" smtClean="0"/>
          </a:p>
          <a:p>
            <a:pPr marL="292100" lvl="1" indent="-292100">
              <a:spcBef>
                <a:spcPts val="0"/>
              </a:spcBef>
              <a:buClr>
                <a:schemeClr val="accent1"/>
              </a:buClr>
              <a:buSzPct val="70000"/>
              <a:buFont typeface="Wingdings 2"/>
              <a:buChar char=""/>
            </a:pPr>
            <a:r>
              <a:rPr lang="es-AR" sz="3200" dirty="0" smtClean="0"/>
              <a:t>Tal como señala </a:t>
            </a:r>
            <a:r>
              <a:rPr lang="es-AR" sz="3200" i="1" dirty="0" err="1" smtClean="0"/>
              <a:t>Volkow</a:t>
            </a:r>
            <a:r>
              <a:rPr lang="es-AR" sz="3200" i="1" dirty="0" smtClean="0"/>
              <a:t> et al (2014, </a:t>
            </a:r>
            <a:r>
              <a:rPr lang="es-AR" sz="3200" b="1" i="1" dirty="0" smtClean="0"/>
              <a:t>el</a:t>
            </a:r>
            <a:r>
              <a:rPr lang="es-AR" sz="3200" b="1" dirty="0" smtClean="0"/>
              <a:t> contenido de THC, o la potencia de la marihuana, como se detectó en muestras confiscadas, ha sido cada vez mayor, desde aproximadamente 3% en la década de 1980 al 12% en 2012 </a:t>
            </a:r>
            <a:r>
              <a:rPr lang="es-AR" sz="3200" i="1" dirty="0" smtClean="0"/>
              <a:t>(</a:t>
            </a:r>
            <a:r>
              <a:rPr lang="es-AR" sz="3200" i="1" dirty="0" err="1" smtClean="0"/>
              <a:t>ElSohly</a:t>
            </a:r>
            <a:r>
              <a:rPr lang="es-AR" sz="3200" i="1" dirty="0" smtClean="0"/>
              <a:t>, 2014)</a:t>
            </a:r>
            <a:r>
              <a:rPr lang="es-AR" sz="3200" b="1" dirty="0" smtClean="0"/>
              <a:t>. </a:t>
            </a:r>
            <a:r>
              <a:rPr lang="en-US" sz="3200" dirty="0" smtClean="0"/>
              <a:t>….</a:t>
            </a:r>
            <a:endParaRPr lang="es-ES" sz="3200" dirty="0" smtClean="0"/>
          </a:p>
          <a:p>
            <a:endParaRPr lang="es-ES" dirty="0"/>
          </a:p>
        </p:txBody>
      </p:sp>
      <p:sp>
        <p:nvSpPr>
          <p:cNvPr id="2" name="1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b="1" dirty="0" smtClean="0"/>
              <a:t>Científicos revelan por qué la marihuana sintética es más tóxica que la convencional</a:t>
            </a:r>
          </a:p>
          <a:p>
            <a:r>
              <a:rPr lang="es-ES" dirty="0" smtClean="0"/>
              <a:t>Publicado: 4 </a:t>
            </a:r>
            <a:r>
              <a:rPr lang="es-ES" dirty="0" err="1" smtClean="0"/>
              <a:t>sep</a:t>
            </a:r>
            <a:r>
              <a:rPr lang="es-ES" dirty="0" smtClean="0"/>
              <a:t> 2014 11:25 GMT</a:t>
            </a:r>
          </a:p>
          <a:p>
            <a:r>
              <a:rPr lang="es-ES" b="1" cap="all" dirty="0" smtClean="0"/>
              <a:t>74196</a:t>
            </a:r>
            <a:endParaRPr lang="es-ES" dirty="0" smtClean="0"/>
          </a:p>
          <a:p>
            <a:r>
              <a:rPr lang="es-ES" b="1" dirty="0" smtClean="0"/>
              <a:t>El químico que diseñó la marihuana sintética con fines científicos dijo que no imaginaba que sería consumida como forma de recreación. Opina que, por su mortal toxicidad, tomarla es como jugar a la ruleta rusa, y tildó de idiotas a los consumidores</a:t>
            </a:r>
          </a:p>
          <a:p>
            <a:endParaRPr lang="es-ES" dirty="0"/>
          </a:p>
        </p:txBody>
      </p:sp>
      <p:sp>
        <p:nvSpPr>
          <p:cNvPr id="3" name="2 Título"/>
          <p:cNvSpPr>
            <a:spLocks noGrp="1"/>
          </p:cNvSpPr>
          <p:nvPr>
            <p:ph type="title"/>
          </p:nvPr>
        </p:nvSpPr>
        <p:spPr/>
        <p:txBody>
          <a:bodyPr/>
          <a:lstStyle/>
          <a:p>
            <a:r>
              <a:rPr lang="en-US" dirty="0" smtClean="0"/>
              <a:t>Cannabis </a:t>
            </a:r>
            <a:r>
              <a:rPr lang="en-US" dirty="0" err="1" smtClean="0"/>
              <a:t>sintetico</a:t>
            </a:r>
            <a:endParaRPr lang="es-E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b="1" dirty="0"/>
              <a:t>Marihuana de laboratorio: el nuevo peligro entre los jóvenes</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1714500" y="2258219"/>
            <a:ext cx="5715000" cy="3209925"/>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pic>
        <p:nvPicPr>
          <p:cNvPr id="2050" name="Picture 2"/>
          <p:cNvPicPr>
            <a:picLocks noGrp="1" noChangeAspect="1" noChangeArrowheads="1"/>
          </p:cNvPicPr>
          <p:nvPr>
            <p:ph idx="1"/>
          </p:nvPr>
        </p:nvPicPr>
        <p:blipFill>
          <a:blip r:embed="rId2" cstate="print"/>
          <a:srcRect/>
          <a:stretch>
            <a:fillRect/>
          </a:stretch>
        </p:blipFill>
        <p:spPr bwMode="auto">
          <a:xfrm>
            <a:off x="1714500" y="2258219"/>
            <a:ext cx="5715000" cy="320992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pic>
        <p:nvPicPr>
          <p:cNvPr id="3074" name="Picture 2"/>
          <p:cNvPicPr>
            <a:picLocks noGrp="1" noChangeAspect="1" noChangeArrowheads="1"/>
          </p:cNvPicPr>
          <p:nvPr>
            <p:ph idx="1"/>
          </p:nvPr>
        </p:nvPicPr>
        <p:blipFill>
          <a:blip r:embed="rId2" cstate="print"/>
          <a:srcRect/>
          <a:stretch>
            <a:fillRect/>
          </a:stretch>
        </p:blipFill>
        <p:spPr bwMode="auto">
          <a:xfrm>
            <a:off x="1714500" y="2258219"/>
            <a:ext cx="5715000" cy="3209925"/>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lvl="1"/>
            <a:r>
              <a:rPr lang="es-ES" dirty="0" smtClean="0"/>
              <a:t>“Un trago de alcohol sale completamente del cuerpo del consumidor, mientras que (…) las </a:t>
            </a:r>
            <a:r>
              <a:rPr lang="es-ES" b="1" dirty="0" smtClean="0"/>
              <a:t>moléculas de THC se mezclan con la grasa, </a:t>
            </a:r>
            <a:r>
              <a:rPr lang="es-ES" dirty="0" smtClean="0"/>
              <a:t>por lo que demoran hasta 30 días en salir.</a:t>
            </a:r>
          </a:p>
          <a:p>
            <a:pPr lvl="1"/>
            <a:endParaRPr lang="es-ES" dirty="0" smtClean="0"/>
          </a:p>
          <a:p>
            <a:pPr lvl="1"/>
            <a:r>
              <a:rPr lang="es-ES" dirty="0" smtClean="0"/>
              <a:t>El 9% de los consumidores de marihuana desarrolla adicción a la misma (Dra. Nora </a:t>
            </a:r>
            <a:r>
              <a:rPr lang="es-ES" dirty="0" err="1" smtClean="0"/>
              <a:t>Volkow</a:t>
            </a:r>
            <a:r>
              <a:rPr lang="es-ES" dirty="0" smtClean="0"/>
              <a:t>, presentación en reciente congreso Mundial de </a:t>
            </a:r>
            <a:r>
              <a:rPr lang="es-ES" dirty="0" err="1" smtClean="0"/>
              <a:t>Psiquiatria</a:t>
            </a:r>
            <a:r>
              <a:rPr lang="es-ES" dirty="0" smtClean="0"/>
              <a:t> , sept.2014 en Madrid).</a:t>
            </a:r>
          </a:p>
          <a:p>
            <a:endParaRPr lang="es-ES" sz="2000" dirty="0"/>
          </a:p>
        </p:txBody>
      </p:sp>
      <p:sp>
        <p:nvSpPr>
          <p:cNvPr id="2" name="1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lvl="1"/>
            <a:r>
              <a:rPr lang="es-PY" sz="2800" dirty="0"/>
              <a:t>La cocaína prolonga las acciones de la dopamina en el cerebro bloqueando la </a:t>
            </a:r>
            <a:r>
              <a:rPr lang="es-PY" sz="2800" dirty="0" err="1" smtClean="0"/>
              <a:t>recaptación</a:t>
            </a:r>
            <a:r>
              <a:rPr lang="es-PY" sz="2800" dirty="0" smtClean="0"/>
              <a:t> </a:t>
            </a:r>
            <a:r>
              <a:rPr lang="es-PY" sz="2800" dirty="0"/>
              <a:t>de la dopamina. </a:t>
            </a:r>
            <a:endParaRPr lang="es-PY" sz="2800" dirty="0" smtClean="0"/>
          </a:p>
          <a:p>
            <a:pPr lvl="1"/>
            <a:endParaRPr lang="es-PY" dirty="0" smtClean="0"/>
          </a:p>
          <a:p>
            <a:pPr lvl="1"/>
            <a:endParaRPr lang="es-PY" dirty="0" smtClean="0"/>
          </a:p>
          <a:p>
            <a:pPr lvl="1"/>
            <a:r>
              <a:rPr lang="es-ES" dirty="0" smtClean="0"/>
              <a:t>Diversos </a:t>
            </a:r>
            <a:r>
              <a:rPr lang="es-ES" dirty="0"/>
              <a:t>fármacos, las DROGAS DE ABUSO y las enfermedades mentales modifican el funcionamiento de las sinapsis, porque</a:t>
            </a:r>
            <a:r>
              <a:rPr lang="es-AR" dirty="0"/>
              <a:t> interfieren en los neurotransmisores en la: </a:t>
            </a:r>
            <a:r>
              <a:rPr lang="es-AR" b="1" dirty="0"/>
              <a:t>síntesis, acumulación, liberación, inhibición ,depuración.</a:t>
            </a:r>
            <a:endParaRPr lang="es-ES" dirty="0"/>
          </a:p>
          <a:p>
            <a:pPr lvl="1"/>
            <a:endParaRPr lang="es-ES" dirty="0"/>
          </a:p>
          <a:p>
            <a:endParaRPr lang="es-ES" sz="2000" dirty="0"/>
          </a:p>
        </p:txBody>
      </p:sp>
      <p:sp>
        <p:nvSpPr>
          <p:cNvPr id="2" name="1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10000"/>
          </a:bodyPr>
          <a:lstStyle/>
          <a:p>
            <a:r>
              <a:rPr lang="es-ES" sz="2400" dirty="0" smtClean="0"/>
              <a:t>Prof. Medico  Enrique </a:t>
            </a:r>
            <a:r>
              <a:rPr lang="es-ES" sz="2400" dirty="0" err="1" smtClean="0"/>
              <a:t>Stein</a:t>
            </a:r>
            <a:r>
              <a:rPr lang="es-ES" sz="2400" dirty="0" smtClean="0"/>
              <a:t>  psiquiatra, </a:t>
            </a:r>
            <a:r>
              <a:rPr lang="es-ES" sz="2400" dirty="0" err="1" smtClean="0"/>
              <a:t>psicologo</a:t>
            </a:r>
            <a:r>
              <a:rPr lang="es-ES" sz="2400" dirty="0" smtClean="0"/>
              <a:t> social, Diplomado en salud publica. </a:t>
            </a:r>
            <a:r>
              <a:rPr lang="es-ES" sz="2400" dirty="0" err="1" smtClean="0"/>
              <a:t>Prof.Titular</a:t>
            </a:r>
            <a:r>
              <a:rPr lang="es-ES" sz="2400" dirty="0" smtClean="0"/>
              <a:t> Consulto de la </a:t>
            </a:r>
            <a:r>
              <a:rPr lang="es-ES" sz="2400" dirty="0" err="1" smtClean="0"/>
              <a:t>UNComahue</a:t>
            </a:r>
            <a:r>
              <a:rPr lang="es-ES" sz="2400" dirty="0" smtClean="0"/>
              <a:t> (Patagonia). Presidente Capitulo </a:t>
            </a:r>
            <a:r>
              <a:rPr lang="es-ES" sz="2400" dirty="0" err="1" smtClean="0"/>
              <a:t>Psicotrauma</a:t>
            </a:r>
            <a:r>
              <a:rPr lang="es-ES" sz="2400" dirty="0" smtClean="0"/>
              <a:t> de </a:t>
            </a:r>
            <a:r>
              <a:rPr lang="es-ES" sz="2400" dirty="0" err="1" smtClean="0"/>
              <a:t>Asociacion</a:t>
            </a:r>
            <a:r>
              <a:rPr lang="es-ES" sz="2400" dirty="0" smtClean="0"/>
              <a:t> Psiquiatras Argentinos (APSA), </a:t>
            </a:r>
            <a:r>
              <a:rPr lang="es-ES" sz="2400" dirty="0" err="1" smtClean="0"/>
              <a:t>Sec.Academico</a:t>
            </a:r>
            <a:r>
              <a:rPr lang="es-ES" sz="2400" dirty="0" smtClean="0"/>
              <a:t> </a:t>
            </a:r>
            <a:r>
              <a:rPr lang="es-ES" sz="2400" dirty="0" err="1" smtClean="0"/>
              <a:t>Seccion</a:t>
            </a:r>
            <a:r>
              <a:rPr lang="es-ES" sz="2400" dirty="0" smtClean="0"/>
              <a:t> Desastres de la Mundial de </a:t>
            </a:r>
            <a:r>
              <a:rPr lang="es-ES" sz="2400" dirty="0" err="1" smtClean="0"/>
              <a:t>Psiquiatria</a:t>
            </a:r>
            <a:r>
              <a:rPr lang="es-ES" sz="2400" dirty="0" smtClean="0"/>
              <a:t> (WPA), Director </a:t>
            </a:r>
            <a:r>
              <a:rPr lang="es-ES" sz="2400" dirty="0" err="1" smtClean="0"/>
              <a:t>Catedra</a:t>
            </a:r>
            <a:r>
              <a:rPr lang="es-ES" sz="2400" dirty="0" smtClean="0"/>
              <a:t> Salud Publica y </a:t>
            </a:r>
            <a:r>
              <a:rPr lang="es-ES" sz="2400" dirty="0" err="1" smtClean="0"/>
              <a:t>Adicciiones</a:t>
            </a:r>
            <a:r>
              <a:rPr lang="es-ES" sz="2400" dirty="0" smtClean="0"/>
              <a:t> (desde 2013) en la </a:t>
            </a:r>
            <a:r>
              <a:rPr lang="es-ES" sz="2400" dirty="0" err="1" smtClean="0"/>
              <a:t>UNComahue</a:t>
            </a:r>
            <a:r>
              <a:rPr lang="es-ES" sz="2400" dirty="0" smtClean="0"/>
              <a:t>, Consultor OPS/</a:t>
            </a:r>
            <a:r>
              <a:rPr lang="es-ES" sz="2400" dirty="0" err="1" smtClean="0"/>
              <a:t>OMS.Director</a:t>
            </a:r>
            <a:r>
              <a:rPr lang="es-ES" sz="2400" dirty="0" smtClean="0"/>
              <a:t>  de Centros de Salud de Veteranos de Malvinas, Familiares y familiares de </a:t>
            </a:r>
            <a:r>
              <a:rPr lang="es-ES" sz="2400" dirty="0" err="1" smtClean="0"/>
              <a:t>caidos</a:t>
            </a:r>
            <a:r>
              <a:rPr lang="es-ES" sz="2400" dirty="0" smtClean="0"/>
              <a:t> en combate.</a:t>
            </a:r>
          </a:p>
          <a:p>
            <a:r>
              <a:rPr lang="es-ES" sz="2400" dirty="0" smtClean="0"/>
              <a:t>Coordinador del Comité de Salud Mental, </a:t>
            </a:r>
            <a:r>
              <a:rPr lang="es-ES" sz="2400" dirty="0" err="1" smtClean="0"/>
              <a:t>Catastrofes</a:t>
            </a:r>
            <a:r>
              <a:rPr lang="es-ES" sz="2400" dirty="0" smtClean="0"/>
              <a:t>, Ayuda Humanitaria y Misiones de Paz de las FFAA, Ministerio de Defensa (desde 2011)</a:t>
            </a:r>
          </a:p>
          <a:p>
            <a:r>
              <a:rPr lang="es-ES" sz="2400" dirty="0" smtClean="0"/>
              <a:t>011 153040 8955       </a:t>
            </a:r>
            <a:r>
              <a:rPr lang="es-ES" sz="3500" dirty="0" smtClean="0"/>
              <a:t>steinenr@gmail.com</a:t>
            </a:r>
            <a:endParaRPr lang="es-ES" sz="3500" dirty="0"/>
          </a:p>
        </p:txBody>
      </p:sp>
      <p:sp>
        <p:nvSpPr>
          <p:cNvPr id="3" name="2 Título"/>
          <p:cNvSpPr>
            <a:spLocks noGrp="1"/>
          </p:cNvSpPr>
          <p:nvPr>
            <p:ph type="title"/>
          </p:nvPr>
        </p:nvSpPr>
        <p:spPr/>
        <p:txBody>
          <a:bodyPr/>
          <a:lstStyle/>
          <a:p>
            <a:endParaRPr lang="es-E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85000" lnSpcReduction="20000"/>
          </a:bodyPr>
          <a:lstStyle/>
          <a:p>
            <a:pPr lvl="1"/>
            <a:r>
              <a:rPr lang="es-ES" sz="3600" dirty="0" smtClean="0"/>
              <a:t>Su peligro está en que las drogas son similares a estructuras del sistema nervioso central. Las  d</a:t>
            </a:r>
            <a:r>
              <a:rPr lang="es-AR" sz="3600" dirty="0" err="1" smtClean="0"/>
              <a:t>rogas</a:t>
            </a:r>
            <a:r>
              <a:rPr lang="es-AR" sz="3600" dirty="0" smtClean="0"/>
              <a:t> van al centro del sistema nervioso  </a:t>
            </a:r>
          </a:p>
          <a:p>
            <a:pPr lvl="1"/>
            <a:endParaRPr lang="es-AR" sz="3600" dirty="0" smtClean="0"/>
          </a:p>
          <a:p>
            <a:pPr lvl="1"/>
            <a:r>
              <a:rPr lang="es-AR" sz="3600" dirty="0" smtClean="0"/>
              <a:t>Las propias sustancias naturales tienen analogía con las drogas: nuestra dopamina cerebral  con la-cocaína-o las anfetaminas.</a:t>
            </a:r>
            <a:r>
              <a:rPr lang="es-ES" sz="3600" dirty="0" smtClean="0"/>
              <a:t> </a:t>
            </a:r>
          </a:p>
          <a:p>
            <a:pPr lvl="1"/>
            <a:endParaRPr lang="es-ES" dirty="0" smtClean="0"/>
          </a:p>
          <a:p>
            <a:pPr lvl="1"/>
            <a:r>
              <a:rPr lang="es-ES" dirty="0" smtClean="0"/>
              <a:t>. </a:t>
            </a:r>
          </a:p>
          <a:p>
            <a:r>
              <a:rPr lang="es-ES" dirty="0" smtClean="0"/>
              <a:t> </a:t>
            </a:r>
            <a:endParaRPr lang="es-ES" sz="2000" dirty="0"/>
          </a:p>
        </p:txBody>
      </p:sp>
      <p:sp>
        <p:nvSpPr>
          <p:cNvPr id="2" name="1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292100" lvl="1" indent="-292100">
              <a:spcBef>
                <a:spcPts val="0"/>
              </a:spcBef>
              <a:buClr>
                <a:schemeClr val="accent1"/>
              </a:buClr>
              <a:buSzPct val="70000"/>
              <a:buFont typeface="Wingdings 2"/>
              <a:buChar char=""/>
            </a:pPr>
            <a:r>
              <a:rPr lang="es-ES" sz="3200" dirty="0" smtClean="0"/>
              <a:t>Igualmente nuestras e</a:t>
            </a:r>
            <a:r>
              <a:rPr lang="es-AR" sz="3200" dirty="0" err="1" smtClean="0"/>
              <a:t>ndorfinas</a:t>
            </a:r>
            <a:r>
              <a:rPr lang="es-AR" sz="3200" dirty="0" smtClean="0"/>
              <a:t> cerebrales  con la morfina–heroína. (efecto engaño…</a:t>
            </a:r>
            <a:r>
              <a:rPr lang="es-ES" sz="3200" dirty="0" smtClean="0"/>
              <a:t>.pero ¿quién engaña a quién???)</a:t>
            </a:r>
          </a:p>
          <a:p>
            <a:endParaRPr lang="es-ES" dirty="0"/>
          </a:p>
        </p:txBody>
      </p:sp>
      <p:sp>
        <p:nvSpPr>
          <p:cNvPr id="2" name="1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endParaRPr lang="es-ES" sz="2400" dirty="0" smtClean="0"/>
          </a:p>
          <a:p>
            <a:endParaRPr lang="es-ES" sz="2400" dirty="0" smtClean="0"/>
          </a:p>
          <a:p>
            <a:r>
              <a:rPr lang="es-ES" dirty="0" smtClean="0"/>
              <a:t> La información epidemiológica y neurobiológica sugiere </a:t>
            </a:r>
          </a:p>
          <a:p>
            <a:r>
              <a:rPr lang="es-ES" dirty="0" smtClean="0"/>
              <a:t>que el abuso del cannabis es un factor de riesgo para </a:t>
            </a:r>
          </a:p>
          <a:p>
            <a:r>
              <a:rPr lang="es-ES" dirty="0" smtClean="0"/>
              <a:t>aquellas personas genéticamente predispuestas a la psicosis</a:t>
            </a:r>
            <a:endParaRPr lang="es-ES" dirty="0"/>
          </a:p>
        </p:txBody>
      </p:sp>
      <p:sp>
        <p:nvSpPr>
          <p:cNvPr id="2" name="1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AR" dirty="0" smtClean="0"/>
              <a:t>. En efecto, el consumo de marihuana y el nexo causal con psicosis o esquizofrenia, fue abordado en la contribución multidisciplinaria de especialistas del </a:t>
            </a:r>
            <a:r>
              <a:rPr lang="es-AR" dirty="0" err="1" smtClean="0"/>
              <a:t>Youthdale</a:t>
            </a:r>
            <a:r>
              <a:rPr lang="es-AR" dirty="0" smtClean="0"/>
              <a:t> </a:t>
            </a:r>
            <a:r>
              <a:rPr lang="es-AR" dirty="0" err="1" smtClean="0"/>
              <a:t>Child</a:t>
            </a:r>
            <a:r>
              <a:rPr lang="es-AR" dirty="0" smtClean="0"/>
              <a:t> and </a:t>
            </a:r>
            <a:r>
              <a:rPr lang="es-AR" dirty="0" err="1" smtClean="0"/>
              <a:t>Adolescent</a:t>
            </a:r>
            <a:r>
              <a:rPr lang="es-AR" dirty="0" smtClean="0"/>
              <a:t> de la Universidad de Cambridge, UK y las Universidades de Toronto - </a:t>
            </a:r>
            <a:r>
              <a:rPr lang="es-AR" dirty="0" err="1" smtClean="0"/>
              <a:t>Health</a:t>
            </a:r>
            <a:r>
              <a:rPr lang="es-AR" dirty="0" smtClean="0"/>
              <a:t> Network en Canadá publicada en diciembre de 2010 </a:t>
            </a:r>
            <a:r>
              <a:rPr lang="es-AR" i="1" dirty="0" smtClean="0"/>
              <a:t>(</a:t>
            </a:r>
            <a:r>
              <a:rPr lang="es-AR" i="1" dirty="0" err="1" smtClean="0"/>
              <a:t>Shapiro</a:t>
            </a:r>
            <a:r>
              <a:rPr lang="es-AR" i="1" dirty="0" smtClean="0"/>
              <a:t> &amp; </a:t>
            </a:r>
            <a:r>
              <a:rPr lang="es-AR" i="1" dirty="0" err="1" smtClean="0"/>
              <a:t>Buckley</a:t>
            </a:r>
            <a:r>
              <a:rPr lang="es-AR" i="1" dirty="0" smtClean="0"/>
              <a:t> Hunter, 2010). </a:t>
            </a:r>
            <a:r>
              <a:rPr lang="es-AR" dirty="0" smtClean="0"/>
              <a:t>Destacamos en este trabajo las siguientes reflexiones: </a:t>
            </a:r>
            <a:endParaRPr lang="es-ES" dirty="0" smtClean="0"/>
          </a:p>
        </p:txBody>
      </p:sp>
      <p:sp>
        <p:nvSpPr>
          <p:cNvPr id="2" name="1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AR" dirty="0" err="1" smtClean="0"/>
              <a:t>Arsenault</a:t>
            </a:r>
            <a:r>
              <a:rPr lang="es-AR" dirty="0" smtClean="0"/>
              <a:t> et al. 2002,  presentaron sus conclusiones (basándose en un estudio longitudinal realizado en Nueva Zelanda) estableciendo que los consumidores de Cannabis menores de 15 años eran cuatro veces más propensos a desarrollar esquizofrenia a la edad de 26 años. </a:t>
            </a:r>
            <a:endParaRPr lang="es-ES" dirty="0"/>
          </a:p>
        </p:txBody>
      </p:sp>
      <p:sp>
        <p:nvSpPr>
          <p:cNvPr id="2" name="1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AR" dirty="0" smtClean="0"/>
              <a:t>Además, el dato proveniente de niños de 11 años permitió a los autores establecer el control de síntomas psicóticos en ese momento. Es de destacar que en este estudio, un 10% de los consumidores de cannabis (adolescentes de 15 años de edad) desarrollaron trastorno </a:t>
            </a:r>
            <a:r>
              <a:rPr lang="es-AR" dirty="0" err="1" smtClean="0"/>
              <a:t>esquizofreniforme</a:t>
            </a:r>
            <a:r>
              <a:rPr lang="es-AR" dirty="0" smtClean="0"/>
              <a:t>" a la edad de 26 años.</a:t>
            </a:r>
            <a:endParaRPr lang="es-ES" dirty="0" smtClean="0"/>
          </a:p>
          <a:p>
            <a:endParaRPr lang="es-ES" dirty="0" smtClean="0"/>
          </a:p>
          <a:p>
            <a:endParaRPr lang="es-ES" dirty="0"/>
          </a:p>
        </p:txBody>
      </p:sp>
      <p:sp>
        <p:nvSpPr>
          <p:cNvPr id="2" name="1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r>
              <a:rPr lang="es-AR" dirty="0" smtClean="0"/>
              <a:t>Los estudios longitudinales realizados en cinco países (Grecia, Israel, los Países Bajos, Nueva Zelanda y Suecia), han proporcionado fuerte evidencia de una </a:t>
            </a:r>
            <a:r>
              <a:rPr lang="es-AR" b="1" dirty="0" smtClean="0"/>
              <a:t>relación de causalidad entre el consumo de cannabis y la esquizofrenia.</a:t>
            </a:r>
            <a:r>
              <a:rPr lang="es-AR" dirty="0" smtClean="0"/>
              <a:t> En ese sentido, el estudio de </a:t>
            </a:r>
            <a:r>
              <a:rPr lang="es-AR" dirty="0" err="1" smtClean="0"/>
              <a:t>Weiser</a:t>
            </a:r>
            <a:r>
              <a:rPr lang="es-AR" dirty="0" smtClean="0"/>
              <a:t> et al. 2002 que incluyó a 270 mil adolescentes de sexo masculino, de los cuales 50.413 fueron interrogados específicamente después del inicio del consumo de drogas</a:t>
            </a:r>
            <a:endParaRPr lang="es-ES" dirty="0"/>
          </a:p>
        </p:txBody>
      </p:sp>
      <p:sp>
        <p:nvSpPr>
          <p:cNvPr id="2" name="1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AR" dirty="0" smtClean="0"/>
              <a:t>.  </a:t>
            </a:r>
            <a:r>
              <a:rPr lang="es-AR" sz="3600" dirty="0" smtClean="0"/>
              <a:t>Los resultados indicaron que el uso indebido de esta droga en la adolescencia elevó a más del doble la tasa de hospitalizaciones por esquizofrenia.</a:t>
            </a:r>
            <a:endParaRPr lang="es-ES" sz="3600" dirty="0" smtClean="0"/>
          </a:p>
          <a:p>
            <a:endParaRPr lang="es-ES" dirty="0"/>
          </a:p>
        </p:txBody>
      </p:sp>
      <p:sp>
        <p:nvSpPr>
          <p:cNvPr id="2" name="1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lvl="0"/>
            <a:r>
              <a:rPr lang="es-ES" sz="4400" b="1" dirty="0"/>
              <a:t>Mito:</a:t>
            </a:r>
            <a:r>
              <a:rPr lang="es-ES" b="1" dirty="0"/>
              <a:t> la marihuana no es puerta de entrada a otras drogas</a:t>
            </a:r>
            <a:endParaRPr lang="es-ES" dirty="0"/>
          </a:p>
          <a:p>
            <a:pPr lvl="1"/>
            <a:r>
              <a:rPr lang="es-PY" dirty="0"/>
              <a:t>Realidad: El estudio del SEDRONAR (en </a:t>
            </a:r>
            <a:r>
              <a:rPr lang="es-PY" dirty="0" err="1"/>
              <a:t>Pcia</a:t>
            </a:r>
            <a:r>
              <a:rPr lang="es-PY" dirty="0"/>
              <a:t> de Buenos Aires) con 16.000 pacientes en 2013 arrojó que el 43% de los que se atendieron en los centros de atención de adicciones de la Provincia en el primer semestre de ese año nombra a la marihuana como sustancia de inicio a la adicción, advirtiendo, además, que esta droga lleva al consumo de otras</a:t>
            </a:r>
            <a:r>
              <a:rPr lang="es-PY" dirty="0" smtClean="0"/>
              <a:t>..</a:t>
            </a:r>
            <a:endParaRPr lang="es-ES" dirty="0"/>
          </a:p>
          <a:p>
            <a:endParaRPr lang="es-ES" sz="2000" dirty="0"/>
          </a:p>
        </p:txBody>
      </p:sp>
      <p:sp>
        <p:nvSpPr>
          <p:cNvPr id="2" name="1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r>
              <a:rPr lang="es-PY" sz="2800" dirty="0" smtClean="0"/>
              <a:t>Es así que el 30% de los pacientes afirma que fue la cocaína la droga que los llevó a realizar el tratamiento para salir de las adicciones. pero se iniciaron con marihuana. </a:t>
            </a:r>
          </a:p>
          <a:p>
            <a:endParaRPr lang="es-PY" sz="2800" dirty="0" smtClean="0"/>
          </a:p>
          <a:p>
            <a:r>
              <a:rPr lang="es-PY" sz="2800" dirty="0" smtClean="0"/>
              <a:t>La marihuana podría eventualmente usarse con fin medicinal para aliviar dolor extremo en pacientes terminales donde la adicción no interesa. Pero la marihuana no es un medicamento</a:t>
            </a:r>
            <a:endParaRPr lang="es-ES" sz="2800" dirty="0"/>
          </a:p>
        </p:txBody>
      </p:sp>
      <p:sp>
        <p:nvSpPr>
          <p:cNvPr id="3" name="2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n-US" dirty="0" smtClean="0"/>
              <a:t>Debates:</a:t>
            </a:r>
          </a:p>
          <a:p>
            <a:r>
              <a:rPr lang="en-US" dirty="0" smtClean="0"/>
              <a:t> </a:t>
            </a:r>
            <a:r>
              <a:rPr lang="en-US" dirty="0" err="1" smtClean="0"/>
              <a:t>Consumo</a:t>
            </a:r>
            <a:r>
              <a:rPr lang="en-US" dirty="0" smtClean="0"/>
              <a:t> </a:t>
            </a:r>
            <a:r>
              <a:rPr lang="en-US" dirty="0" err="1" smtClean="0"/>
              <a:t>terapeutico</a:t>
            </a:r>
            <a:r>
              <a:rPr lang="en-US" dirty="0" smtClean="0"/>
              <a:t> y </a:t>
            </a:r>
            <a:r>
              <a:rPr lang="en-US" dirty="0" err="1" smtClean="0"/>
              <a:t>consumo</a:t>
            </a:r>
            <a:r>
              <a:rPr lang="en-US" dirty="0" smtClean="0"/>
              <a:t> </a:t>
            </a:r>
            <a:r>
              <a:rPr lang="en-US" dirty="0" err="1" smtClean="0"/>
              <a:t>recreativo</a:t>
            </a:r>
            <a:r>
              <a:rPr lang="en-US" dirty="0" smtClean="0"/>
              <a:t>.</a:t>
            </a:r>
          </a:p>
          <a:p>
            <a:endParaRPr lang="en-US" dirty="0" smtClean="0"/>
          </a:p>
          <a:p>
            <a:r>
              <a:rPr lang="en-US" dirty="0" err="1" smtClean="0"/>
              <a:t>Politica</a:t>
            </a:r>
            <a:r>
              <a:rPr lang="en-US" dirty="0" smtClean="0"/>
              <a:t> de </a:t>
            </a:r>
            <a:r>
              <a:rPr lang="en-US" dirty="0" err="1" smtClean="0"/>
              <a:t>reduccion</a:t>
            </a:r>
            <a:r>
              <a:rPr lang="en-US" dirty="0" smtClean="0"/>
              <a:t> de </a:t>
            </a:r>
            <a:r>
              <a:rPr lang="en-US" dirty="0" err="1" smtClean="0"/>
              <a:t>da</a:t>
            </a:r>
            <a:r>
              <a:rPr lang="es-ES" dirty="0" err="1" smtClean="0"/>
              <a:t>ño</a:t>
            </a:r>
            <a:r>
              <a:rPr lang="es-ES" dirty="0" smtClean="0"/>
              <a:t>..</a:t>
            </a:r>
          </a:p>
          <a:p>
            <a:endParaRPr lang="es-ES" dirty="0" smtClean="0"/>
          </a:p>
          <a:p>
            <a:r>
              <a:rPr lang="es-ES" dirty="0" smtClean="0"/>
              <a:t>Abstencionismo/ “abolicionismo</a:t>
            </a:r>
            <a:r>
              <a:rPr lang="en-US" dirty="0" smtClean="0"/>
              <a:t>”</a:t>
            </a:r>
          </a:p>
          <a:p>
            <a:endParaRPr lang="en-US" dirty="0" smtClean="0"/>
          </a:p>
          <a:p>
            <a:r>
              <a:rPr lang="en-US" dirty="0" err="1" smtClean="0"/>
              <a:t>Legalizacion</a:t>
            </a:r>
            <a:r>
              <a:rPr lang="en-US" dirty="0" smtClean="0"/>
              <a:t> del </a:t>
            </a:r>
            <a:r>
              <a:rPr lang="en-US" dirty="0" err="1" smtClean="0"/>
              <a:t>consumo</a:t>
            </a:r>
            <a:r>
              <a:rPr lang="en-US" dirty="0" smtClean="0"/>
              <a:t>/</a:t>
            </a:r>
            <a:r>
              <a:rPr lang="en-US" dirty="0" err="1" smtClean="0"/>
              <a:t>despenalizacion</a:t>
            </a:r>
            <a:r>
              <a:rPr lang="en-US" dirty="0" smtClean="0"/>
              <a:t>…</a:t>
            </a:r>
            <a:endParaRPr lang="es-ES" dirty="0"/>
          </a:p>
        </p:txBody>
      </p:sp>
      <p:sp>
        <p:nvSpPr>
          <p:cNvPr id="2" name="1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AR" dirty="0" smtClean="0"/>
              <a:t>Existen ciertos reparos u objeciones de los investigadores del cannabis para uso medicinal. Entre los diversos inconvenientes se mencionan: (Resumen por </a:t>
            </a:r>
            <a:r>
              <a:rPr lang="es-AR" dirty="0" err="1" smtClean="0"/>
              <a:t>Dr</a:t>
            </a:r>
            <a:r>
              <a:rPr lang="es-AR" dirty="0" smtClean="0"/>
              <a:t> Luis Ferrari)</a:t>
            </a:r>
            <a:endParaRPr lang="es-ES" dirty="0" smtClean="0"/>
          </a:p>
          <a:p>
            <a:pPr lvl="0"/>
            <a:endParaRPr lang="es-AR" dirty="0" smtClean="0"/>
          </a:p>
          <a:p>
            <a:pPr lvl="0"/>
            <a:r>
              <a:rPr lang="es-AR" dirty="0" smtClean="0"/>
              <a:t>La dificultad de lograr </a:t>
            </a:r>
            <a:r>
              <a:rPr lang="es-AR" dirty="0" err="1" smtClean="0"/>
              <a:t>cannabinoides</a:t>
            </a:r>
            <a:r>
              <a:rPr lang="es-AR" dirty="0" smtClean="0"/>
              <a:t> puros y el altísimo costo que demanda obtenerlos en ese estado; requerimiento indispensable para ser aplicado como fármaco </a:t>
            </a:r>
            <a:r>
              <a:rPr lang="es-AR" i="1" dirty="0" smtClean="0"/>
              <a:t>(AES,2016)</a:t>
            </a:r>
            <a:endParaRPr lang="es-ES" dirty="0" smtClean="0"/>
          </a:p>
          <a:p>
            <a:endParaRPr lang="es-ES" dirty="0"/>
          </a:p>
        </p:txBody>
      </p:sp>
      <p:sp>
        <p:nvSpPr>
          <p:cNvPr id="3" name="2 Título"/>
          <p:cNvSpPr>
            <a:spLocks noGrp="1"/>
          </p:cNvSpPr>
          <p:nvPr>
            <p:ph type="title"/>
          </p:nvPr>
        </p:nvSpPr>
        <p:spPr/>
        <p:txBody>
          <a:bodyPr/>
          <a:lstStyle/>
          <a:p>
            <a:r>
              <a:rPr lang="es-ES" b="0" dirty="0" smtClean="0"/>
              <a:t>Uso medicinal</a:t>
            </a:r>
            <a:r>
              <a:rPr lang="en-US" b="0" dirty="0" smtClean="0"/>
              <a:t>:  </a:t>
            </a:r>
            <a:r>
              <a:rPr lang="en-US" b="0" dirty="0" err="1" smtClean="0"/>
              <a:t>experiencia</a:t>
            </a:r>
            <a:r>
              <a:rPr lang="en-US" b="0" dirty="0" smtClean="0"/>
              <a:t>….</a:t>
            </a:r>
            <a:endParaRPr lang="es-ES" b="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lvl="0"/>
            <a:endParaRPr lang="es-AR" dirty="0" smtClean="0"/>
          </a:p>
          <a:p>
            <a:pPr lvl="0"/>
            <a:endParaRPr lang="es-AR" dirty="0" smtClean="0"/>
          </a:p>
          <a:p>
            <a:pPr lvl="0">
              <a:buNone/>
            </a:pPr>
            <a:r>
              <a:rPr lang="es-AR" dirty="0" smtClean="0"/>
              <a:t>  Muy pocos estudios representativos, con resultados dispares en cuanto a la eficacia y la comprobación médica mediante indicadores fehacientes y consensuados, como el electroencefalograma (EEG) en epilepsias refractarias, que es el indicador por excelencia </a:t>
            </a:r>
            <a:r>
              <a:rPr lang="es-AR" i="1" dirty="0" smtClean="0"/>
              <a:t>(</a:t>
            </a:r>
            <a:r>
              <a:rPr lang="es-AR" i="1" dirty="0" err="1" smtClean="0"/>
              <a:t>Press</a:t>
            </a:r>
            <a:r>
              <a:rPr lang="es-AR" i="1" dirty="0" smtClean="0"/>
              <a:t> et al, 2015).</a:t>
            </a:r>
            <a:endParaRPr lang="es-ES" dirty="0" smtClean="0"/>
          </a:p>
          <a:p>
            <a:endParaRPr lang="es-ES" dirty="0"/>
          </a:p>
        </p:txBody>
      </p:sp>
      <p:sp>
        <p:nvSpPr>
          <p:cNvPr id="3" name="2 Título"/>
          <p:cNvSpPr>
            <a:spLocks noGrp="1"/>
          </p:cNvSpPr>
          <p:nvPr>
            <p:ph type="title"/>
          </p:nvPr>
        </p:nvSpPr>
        <p:spPr/>
        <p:txBody>
          <a:bodyPr/>
          <a:lstStyle/>
          <a:p>
            <a:endParaRPr lang="es-E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a:bodyPr>
          <a:lstStyle/>
          <a:p>
            <a:pPr lvl="0"/>
            <a:r>
              <a:rPr lang="es-AR" dirty="0" smtClean="0"/>
              <a:t>Desconocimiento de efectos secundarios que no garantizarían el éxito total en el tratamiento de ciertas dolencias, como la epilepsia refractaria, con posible aparición de cuadros más graves que los de partida, previo a su administración </a:t>
            </a:r>
            <a:r>
              <a:rPr lang="es-AR" i="1" dirty="0" smtClean="0"/>
              <a:t>(</a:t>
            </a:r>
            <a:r>
              <a:rPr lang="es-AR" i="1" dirty="0" err="1" smtClean="0"/>
              <a:t>Devinsky</a:t>
            </a:r>
            <a:r>
              <a:rPr lang="es-AR" i="1" dirty="0" smtClean="0"/>
              <a:t> et al 2015)</a:t>
            </a:r>
            <a:r>
              <a:rPr lang="es-AR" dirty="0" smtClean="0"/>
              <a:t>.</a:t>
            </a:r>
          </a:p>
          <a:p>
            <a:pPr lvl="0"/>
            <a:endParaRPr lang="es-AR" dirty="0" smtClean="0"/>
          </a:p>
          <a:p>
            <a:pPr lvl="0"/>
            <a:r>
              <a:rPr lang="es-AR" dirty="0" smtClean="0"/>
              <a:t> O bien en los casos de HIV avanzados, el deterioro cognitivo agravado que han observado algunos investigadores </a:t>
            </a:r>
            <a:r>
              <a:rPr lang="es-AR" i="1" dirty="0" smtClean="0"/>
              <a:t>(</a:t>
            </a:r>
            <a:r>
              <a:rPr lang="es-AR" i="1" dirty="0" err="1" smtClean="0"/>
              <a:t>Volkow</a:t>
            </a:r>
            <a:r>
              <a:rPr lang="es-AR" i="1" dirty="0" smtClean="0"/>
              <a:t> et al, 2014).</a:t>
            </a:r>
            <a:r>
              <a:rPr lang="es-AR" dirty="0" smtClean="0"/>
              <a:t> </a:t>
            </a:r>
            <a:endParaRPr lang="es-ES" dirty="0" smtClean="0"/>
          </a:p>
          <a:p>
            <a:pPr lvl="0"/>
            <a:r>
              <a:rPr lang="es-AR" dirty="0" smtClean="0"/>
              <a:t> </a:t>
            </a:r>
            <a:endParaRPr lang="es-ES" dirty="0"/>
          </a:p>
        </p:txBody>
      </p:sp>
      <p:sp>
        <p:nvSpPr>
          <p:cNvPr id="3" name="2 Título"/>
          <p:cNvSpPr>
            <a:spLocks noGrp="1"/>
          </p:cNvSpPr>
          <p:nvPr>
            <p:ph type="title"/>
          </p:nvPr>
        </p:nvSpPr>
        <p:spPr/>
        <p:txBody>
          <a:bodyPr/>
          <a:lstStyle/>
          <a:p>
            <a:endParaRPr lang="es-E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lvl="0"/>
            <a:r>
              <a:rPr lang="es-AR" dirty="0" smtClean="0"/>
              <a:t>Escasos estudios lo suficientemente representativos, con uso de controles y evaluación del efecto placebo </a:t>
            </a:r>
            <a:r>
              <a:rPr lang="es-AR" i="1" dirty="0" smtClean="0"/>
              <a:t>(</a:t>
            </a:r>
            <a:r>
              <a:rPr lang="es-AR" i="1" dirty="0" err="1" smtClean="0"/>
              <a:t>Devinsky</a:t>
            </a:r>
            <a:r>
              <a:rPr lang="es-AR" i="1" dirty="0" smtClean="0"/>
              <a:t> et al, 2015; AES, 2016).</a:t>
            </a:r>
            <a:endParaRPr lang="es-ES" dirty="0" smtClean="0"/>
          </a:p>
          <a:p>
            <a:pPr lvl="0"/>
            <a:endParaRPr lang="es-AR" dirty="0" smtClean="0"/>
          </a:p>
          <a:p>
            <a:pPr lvl="0"/>
            <a:r>
              <a:rPr lang="es-AR" dirty="0" smtClean="0"/>
              <a:t>Desconocimiento de las consecuencias de su consumo a largo plazo, en los pacientes tratados (Estudios Crónicos), especialmente en niños y adolescentes </a:t>
            </a:r>
            <a:r>
              <a:rPr lang="es-AR" i="1" dirty="0" smtClean="0"/>
              <a:t>(Crean et al, 2011).</a:t>
            </a:r>
            <a:endParaRPr lang="es-ES" dirty="0" smtClean="0"/>
          </a:p>
          <a:p>
            <a:endParaRPr lang="es-ES" dirty="0"/>
          </a:p>
        </p:txBody>
      </p:sp>
      <p:sp>
        <p:nvSpPr>
          <p:cNvPr id="3" name="2 Título"/>
          <p:cNvSpPr>
            <a:spLocks noGrp="1"/>
          </p:cNvSpPr>
          <p:nvPr>
            <p:ph type="title"/>
          </p:nvPr>
        </p:nvSpPr>
        <p:spPr/>
        <p:txBody>
          <a:bodyPr/>
          <a:lstStyle/>
          <a:p>
            <a:endParaRPr lang="es-E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smtClean="0"/>
              <a:t>, la American </a:t>
            </a:r>
            <a:r>
              <a:rPr lang="es-ES" dirty="0" err="1" smtClean="0"/>
              <a:t>Epilepsy</a:t>
            </a:r>
            <a:r>
              <a:rPr lang="es-ES" dirty="0" smtClean="0"/>
              <a:t> </a:t>
            </a:r>
            <a:r>
              <a:rPr lang="es-ES" dirty="0" err="1" smtClean="0"/>
              <a:t>Society</a:t>
            </a:r>
            <a:r>
              <a:rPr lang="es-ES" dirty="0" smtClean="0"/>
              <a:t> se ha opuesto a la expansión del uso de la marihuana medicinal y su derivado, el </a:t>
            </a:r>
            <a:r>
              <a:rPr lang="es-ES" dirty="0" err="1" smtClean="0"/>
              <a:t>cannabidiol</a:t>
            </a:r>
            <a:r>
              <a:rPr lang="es-ES" dirty="0" smtClean="0"/>
              <a:t> o CBD, en el tratamiento de los niños con epilepsia severa. </a:t>
            </a:r>
          </a:p>
          <a:p>
            <a:endParaRPr lang="es-ES" dirty="0" smtClean="0"/>
          </a:p>
          <a:p>
            <a:r>
              <a:rPr lang="es-ES" dirty="0" smtClean="0"/>
              <a:t>En este momento no hay pruebas de ensayos controlados que apoyen firmemente el uso de la marihuana para el tratamiento de la epilepsia. </a:t>
            </a:r>
            <a:endParaRPr lang="es-ES" dirty="0"/>
          </a:p>
        </p:txBody>
      </p:sp>
      <p:sp>
        <p:nvSpPr>
          <p:cNvPr id="3" name="2 Título"/>
          <p:cNvSpPr>
            <a:spLocks noGrp="1"/>
          </p:cNvSpPr>
          <p:nvPr>
            <p:ph type="title"/>
          </p:nvPr>
        </p:nvSpPr>
        <p:spPr/>
        <p:txBody>
          <a:bodyPr/>
          <a:lstStyle/>
          <a:p>
            <a:endParaRPr lang="es-E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lvl="0"/>
            <a:r>
              <a:rPr lang="es-ES" sz="4400" b="1" dirty="0"/>
              <a:t>Mito</a:t>
            </a:r>
            <a:r>
              <a:rPr lang="es-ES" b="1" dirty="0"/>
              <a:t>: la represión al consumo de sustancias psicoactivas desde hace 40 años (se dice periodo Bush) en EE. UU. no dio resultado</a:t>
            </a:r>
            <a:r>
              <a:rPr lang="es-ES" dirty="0"/>
              <a:t>.</a:t>
            </a:r>
          </a:p>
          <a:p>
            <a:pPr lvl="1"/>
            <a:r>
              <a:rPr lang="es-ES" b="1" dirty="0"/>
              <a:t>Realidad:</a:t>
            </a:r>
            <a:r>
              <a:rPr lang="es-ES" dirty="0"/>
              <a:t> Los norteamericanos no consumen más cocaína porque los reprimen (efectivamente ineficaz para bajar el consumo) sino porque tienen una población altísima de adictos que buscan caminos diversos para  conseguir  esas sustancias. </a:t>
            </a:r>
          </a:p>
          <a:p>
            <a:endParaRPr lang="es-ES" sz="2000" dirty="0"/>
          </a:p>
        </p:txBody>
      </p:sp>
      <p:sp>
        <p:nvSpPr>
          <p:cNvPr id="2" name="1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 dirty="0" smtClean="0"/>
              <a:t>Sumado al altísimo consumo de los veteranos de las diversas guerras en que están desde hace decenas de años.</a:t>
            </a:r>
            <a:r>
              <a:rPr lang="en-US" dirty="0" smtClean="0"/>
              <a:t> ( </a:t>
            </a:r>
            <a:r>
              <a:rPr lang="en-US" dirty="0" err="1" smtClean="0"/>
              <a:t>Policonsumo</a:t>
            </a:r>
            <a:r>
              <a:rPr lang="en-US" dirty="0" smtClean="0"/>
              <a:t>)…..</a:t>
            </a:r>
            <a:endParaRPr lang="es-ES" dirty="0" smtClean="0"/>
          </a:p>
          <a:p>
            <a:endParaRPr lang="es-ES" dirty="0" smtClean="0"/>
          </a:p>
          <a:p>
            <a:r>
              <a:rPr lang="en-US" dirty="0" smtClean="0"/>
              <a:t>TEPT  </a:t>
            </a:r>
            <a:r>
              <a:rPr lang="en-US" dirty="0" err="1" smtClean="0"/>
              <a:t>Veteranos</a:t>
            </a:r>
            <a:r>
              <a:rPr lang="en-US" dirty="0" smtClean="0"/>
              <a:t> de USA:  </a:t>
            </a:r>
            <a:r>
              <a:rPr lang="en-US" dirty="0" err="1" smtClean="0"/>
              <a:t>tasa</a:t>
            </a:r>
            <a:r>
              <a:rPr lang="en-US" dirty="0" smtClean="0"/>
              <a:t> de </a:t>
            </a:r>
            <a:r>
              <a:rPr lang="en-US" dirty="0" err="1" smtClean="0"/>
              <a:t>prevalencia</a:t>
            </a:r>
            <a:r>
              <a:rPr lang="en-US" dirty="0" smtClean="0"/>
              <a:t> 25%.   VGM  15% </a:t>
            </a:r>
            <a:r>
              <a:rPr lang="en-US" dirty="0" err="1" smtClean="0"/>
              <a:t>aprox</a:t>
            </a:r>
            <a:r>
              <a:rPr lang="en-US" dirty="0" smtClean="0"/>
              <a:t>.</a:t>
            </a:r>
            <a:endParaRPr lang="es-ES" dirty="0"/>
          </a:p>
        </p:txBody>
      </p:sp>
      <p:sp>
        <p:nvSpPr>
          <p:cNvPr id="2" name="1 Título"/>
          <p:cNvSpPr>
            <a:spLocks noGrp="1"/>
          </p:cNvSpPr>
          <p:nvPr>
            <p:ph type="title"/>
          </p:nvPr>
        </p:nvSpPr>
        <p:spPr/>
        <p:txBody>
          <a:bodyPr/>
          <a:lstStyle/>
          <a:p>
            <a:endParaRPr lang="es-E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365760" lvl="1" indent="-256032">
              <a:spcBef>
                <a:spcPts val="400"/>
              </a:spcBef>
              <a:buSzPct val="68000"/>
              <a:buFont typeface="Wingdings 3"/>
              <a:buChar char=""/>
            </a:pPr>
            <a:endParaRPr lang="es-PY" b="1" dirty="0" smtClean="0"/>
          </a:p>
          <a:p>
            <a:pPr marL="365760" lvl="1" indent="-256032">
              <a:spcBef>
                <a:spcPts val="400"/>
              </a:spcBef>
              <a:buSzPct val="68000"/>
              <a:buFont typeface="Wingdings 3"/>
              <a:buChar char=""/>
            </a:pPr>
            <a:r>
              <a:rPr lang="es-PY" b="1" dirty="0" smtClean="0"/>
              <a:t>No criminalizar a los jóvenes que consumen!!!!  </a:t>
            </a:r>
          </a:p>
          <a:p>
            <a:pPr marL="365760" lvl="1" indent="-256032">
              <a:spcBef>
                <a:spcPts val="400"/>
              </a:spcBef>
              <a:buSzPct val="68000"/>
              <a:buFont typeface="Wingdings 3"/>
              <a:buChar char=""/>
            </a:pPr>
            <a:endParaRPr lang="es-PY" b="1" dirty="0" smtClean="0"/>
          </a:p>
          <a:p>
            <a:pPr marL="365760" lvl="1" indent="-256032">
              <a:spcBef>
                <a:spcPts val="400"/>
              </a:spcBef>
              <a:buSzPct val="68000"/>
              <a:buFont typeface="Wingdings 3"/>
              <a:buChar char=""/>
            </a:pPr>
            <a:r>
              <a:rPr lang="es-PY" b="1" dirty="0" smtClean="0"/>
              <a:t>PERO NO LOS VAMOS APLAUDIR POR CONSUMIR SUSTANCIAS QUE LES DAÑAN LA CAPACIDAD DE PENSAR, SENTIR Y ACTUAR¡¡</a:t>
            </a:r>
            <a:endParaRPr lang="es-ES" dirty="0" smtClean="0"/>
          </a:p>
          <a:p>
            <a:endParaRPr lang="es-ES" dirty="0"/>
          </a:p>
        </p:txBody>
      </p:sp>
      <p:sp>
        <p:nvSpPr>
          <p:cNvPr id="3" name="2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lvl="0"/>
            <a:r>
              <a:rPr lang="es-ES" sz="4400" b="1" dirty="0"/>
              <a:t>Mito:</a:t>
            </a:r>
            <a:r>
              <a:rPr lang="es-ES" b="1" dirty="0"/>
              <a:t> la ley seca fracasó en EE. UU. porque produjo centenares de muertos y graves problemas en la población.</a:t>
            </a:r>
            <a:endParaRPr lang="es-ES" dirty="0"/>
          </a:p>
          <a:p>
            <a:pPr lvl="1"/>
            <a:endParaRPr lang="es-ES" b="1" dirty="0" smtClean="0"/>
          </a:p>
          <a:p>
            <a:pPr lvl="1"/>
            <a:r>
              <a:rPr lang="es-ES" b="1" dirty="0" smtClean="0"/>
              <a:t>Realidad</a:t>
            </a:r>
            <a:r>
              <a:rPr lang="es-ES" b="1" dirty="0"/>
              <a:t>:</a:t>
            </a:r>
            <a:r>
              <a:rPr lang="es-ES" dirty="0"/>
              <a:t> la ley seca (prohibición de producción y venta) operó entre 1919 al 1935. Al abolirla el consumo de etanol por habitante de EE. UU. </a:t>
            </a:r>
            <a:r>
              <a:rPr lang="es-ES" dirty="0" smtClean="0"/>
              <a:t>Creció exponencialmente hasta la fecha..…</a:t>
            </a:r>
            <a:endParaRPr lang="es-ES" dirty="0"/>
          </a:p>
          <a:p>
            <a:endParaRPr lang="es-ES" sz="2000" dirty="0"/>
          </a:p>
        </p:txBody>
      </p:sp>
      <p:sp>
        <p:nvSpPr>
          <p:cNvPr id="2" name="1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 dirty="0" smtClean="0"/>
              <a:t>pero,  ¿cuántos muertos por accidentes de transito y otros?,  + marihuana (</a:t>
            </a:r>
            <a:r>
              <a:rPr lang="es-ES" dirty="0" err="1" smtClean="0"/>
              <a:t>Colorado,EEUU</a:t>
            </a:r>
            <a:r>
              <a:rPr lang="es-ES" dirty="0" smtClean="0"/>
              <a:t>)</a:t>
            </a:r>
          </a:p>
          <a:p>
            <a:endParaRPr lang="es-ES" dirty="0" smtClean="0"/>
          </a:p>
          <a:p>
            <a:r>
              <a:rPr lang="es-ES" dirty="0" smtClean="0"/>
              <a:t>¿cuántos millones de horas de trabajo se perdieron?, </a:t>
            </a:r>
          </a:p>
          <a:p>
            <a:endParaRPr lang="es-ES" dirty="0" smtClean="0"/>
          </a:p>
          <a:p>
            <a:r>
              <a:rPr lang="es-ES" dirty="0" smtClean="0"/>
              <a:t>¿cuántas familias destruidas por el aumento del consumo de alcohol</a:t>
            </a:r>
            <a:endParaRPr lang="es-ES" dirty="0"/>
          </a:p>
        </p:txBody>
      </p:sp>
      <p:sp>
        <p:nvSpPr>
          <p:cNvPr id="2" name="1 Título"/>
          <p:cNvSpPr>
            <a:spLocks noGrp="1"/>
          </p:cNvSpPr>
          <p:nvPr>
            <p:ph type="title"/>
          </p:nvPr>
        </p:nvSpPr>
        <p:spPr/>
        <p:txBody>
          <a:bodyPr/>
          <a:lstStyle/>
          <a:p>
            <a:endParaRPr lang="es-E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r>
              <a:rPr lang="es-ES" sz="2400" b="1" dirty="0"/>
              <a:t>MITO Y REALIDAD DE LAS </a:t>
            </a:r>
            <a:r>
              <a:rPr lang="es-ES" sz="2400" b="1" dirty="0" smtClean="0"/>
              <a:t>ADICCIONES</a:t>
            </a:r>
            <a:endParaRPr lang="es-ES" sz="2400" dirty="0"/>
          </a:p>
          <a:p>
            <a:endParaRPr lang="es-ES" sz="2400" dirty="0" smtClean="0"/>
          </a:p>
          <a:p>
            <a:r>
              <a:rPr lang="es-ES" sz="2800" dirty="0" smtClean="0"/>
              <a:t>El </a:t>
            </a:r>
            <a:r>
              <a:rPr lang="es-ES" sz="2800" dirty="0"/>
              <a:t>problema principal no es una cuestión jurídica,  de legalidad o no. </a:t>
            </a:r>
            <a:endParaRPr lang="es-ES" sz="2800" dirty="0" smtClean="0"/>
          </a:p>
          <a:p>
            <a:endParaRPr lang="es-ES" sz="2800" dirty="0" smtClean="0"/>
          </a:p>
          <a:p>
            <a:endParaRPr lang="es-ES" sz="2800" dirty="0" smtClean="0"/>
          </a:p>
          <a:p>
            <a:r>
              <a:rPr lang="es-ES" sz="2800" dirty="0" smtClean="0"/>
              <a:t>El </a:t>
            </a:r>
            <a:r>
              <a:rPr lang="es-ES" sz="2800" dirty="0"/>
              <a:t>cerebro de un adolescente no diferencia si es legal o ilegal cuando  la sustancia psicoactiva le produce modificaciones, según el grado de consumo.</a:t>
            </a:r>
          </a:p>
          <a:p>
            <a:r>
              <a:rPr lang="es-ES" sz="2800" dirty="0"/>
              <a:t> </a:t>
            </a:r>
          </a:p>
        </p:txBody>
      </p:sp>
      <p:sp>
        <p:nvSpPr>
          <p:cNvPr id="2" name="1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endParaRPr lang="es-ES" sz="2400" dirty="0" smtClean="0"/>
          </a:p>
          <a:p>
            <a:pPr>
              <a:buNone/>
            </a:pPr>
            <a:r>
              <a:rPr lang="es-ES" sz="2400" dirty="0" smtClean="0"/>
              <a:t>   No se trata de prohibir pero liberaron el consumo y qué pasó? . </a:t>
            </a:r>
          </a:p>
          <a:p>
            <a:endParaRPr lang="es-ES" sz="2400" dirty="0" smtClean="0"/>
          </a:p>
          <a:p>
            <a:r>
              <a:rPr lang="es-ES" sz="2400" dirty="0" smtClean="0"/>
              <a:t>El consumo inapropiado de los psicofármacos que teóricamente se venden controlados bajo receta, ¿bajó en estos años?. </a:t>
            </a:r>
          </a:p>
          <a:p>
            <a:endParaRPr lang="es-ES" sz="2400" dirty="0" smtClean="0"/>
          </a:p>
          <a:p>
            <a:r>
              <a:rPr lang="es-ES" sz="2400" dirty="0" smtClean="0"/>
              <a:t>Lo que ha fracasado son los parches a la situación, como esa política de disminución de daños (repartir jeringas para que no se infecten…..).</a:t>
            </a:r>
            <a:endParaRPr lang="es-ES" sz="2400" dirty="0"/>
          </a:p>
        </p:txBody>
      </p:sp>
      <p:sp>
        <p:nvSpPr>
          <p:cNvPr id="2" name="1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85000" lnSpcReduction="20000"/>
          </a:bodyPr>
          <a:lstStyle/>
          <a:p>
            <a:pPr lvl="0"/>
            <a:r>
              <a:rPr lang="es-ES" sz="4400" b="1" dirty="0"/>
              <a:t>Mito</a:t>
            </a:r>
            <a:r>
              <a:rPr lang="es-ES" b="1" dirty="0"/>
              <a:t>: los países de Europa han dado una respuesta positiva al problema con la legalización del consumo.</a:t>
            </a:r>
            <a:endParaRPr lang="es-ES" dirty="0"/>
          </a:p>
          <a:p>
            <a:pPr lvl="1"/>
            <a:r>
              <a:rPr lang="es-ES" b="1" dirty="0"/>
              <a:t>Realidad:</a:t>
            </a:r>
            <a:r>
              <a:rPr lang="es-ES" dirty="0"/>
              <a:t> Holanda, Suecia y Dinamarca han confesado públicamente que han fracasado en su política de drogas, con aumento del consumo de las más pesadas, y no hicieron mella al narcotráfico. </a:t>
            </a:r>
            <a:endParaRPr lang="es-ES" dirty="0" smtClean="0"/>
          </a:p>
          <a:p>
            <a:pPr lvl="1"/>
            <a:endParaRPr lang="es-ES" dirty="0"/>
          </a:p>
          <a:p>
            <a:pPr lvl="1"/>
            <a:r>
              <a:rPr lang="es-ES" dirty="0" smtClean="0"/>
              <a:t>En </a:t>
            </a:r>
            <a:r>
              <a:rPr lang="es-ES" sz="4000" b="1" dirty="0" smtClean="0">
                <a:effectLst>
                  <a:outerShdw blurRad="50800" dist="38100" algn="tr" rotWithShape="0">
                    <a:prstClr val="black">
                      <a:alpha val="40000"/>
                    </a:prstClr>
                  </a:outerShdw>
                </a:effectLst>
              </a:rPr>
              <a:t> </a:t>
            </a:r>
            <a:r>
              <a:rPr lang="es-PY" dirty="0"/>
              <a:t>Declaraciones que el Ministro de Salud de Holanda hizo al Congreso Internacional de Adicciones de </a:t>
            </a:r>
            <a:r>
              <a:rPr lang="es-PY" dirty="0" smtClean="0"/>
              <a:t>México.</a:t>
            </a:r>
            <a:r>
              <a:rPr lang="es-PY" strike="sngStrike" dirty="0"/>
              <a:t> </a:t>
            </a:r>
            <a:r>
              <a:rPr lang="es-PY" dirty="0" smtClean="0"/>
              <a:t>dejó </a:t>
            </a:r>
            <a:r>
              <a:rPr lang="es-PY" dirty="0"/>
              <a:t>en claro que: </a:t>
            </a:r>
            <a:r>
              <a:rPr lang="es-PY" i="1" dirty="0"/>
              <a:t>la despenalización de la marihuana en ese país no ha resultado en un descenso del consumo, sino al contrario, lo que refrenda la regla infalible en esta materia: </a:t>
            </a:r>
            <a:r>
              <a:rPr lang="es-PY" i="1" u="sng" dirty="0"/>
              <a:t>a mayor disponibilidad, mayor consumo</a:t>
            </a:r>
            <a:r>
              <a:rPr lang="es-PY" i="1" dirty="0"/>
              <a:t> (subrayado ES). </a:t>
            </a:r>
            <a:endParaRPr lang="es-ES" dirty="0"/>
          </a:p>
          <a:p>
            <a:r>
              <a:rPr lang="es-ES" dirty="0"/>
              <a:t> </a:t>
            </a:r>
          </a:p>
          <a:p>
            <a:endParaRPr lang="es-ES" sz="1800" dirty="0"/>
          </a:p>
        </p:txBody>
      </p:sp>
      <p:sp>
        <p:nvSpPr>
          <p:cNvPr id="2" name="1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PY" i="1" dirty="0" smtClean="0"/>
              <a:t>Tampoco ha evitado que el consumidor de esta droga migre al abuso de la cocaína o la heroína. A pesar de lo que se creía, el narcotráfico no ha desaparecido, puesto que alrededor de los </a:t>
            </a:r>
            <a:r>
              <a:rPr lang="es-PY" i="1" dirty="0" err="1" smtClean="0"/>
              <a:t>coffee</a:t>
            </a:r>
            <a:r>
              <a:rPr lang="es-PY" i="1" dirty="0" smtClean="0"/>
              <a:t> shops se venden drogas ilegales. Estos expendios regulados por el gobierno han servido como puntos de atracción para el “</a:t>
            </a:r>
            <a:r>
              <a:rPr lang="es-PY" i="1" dirty="0" err="1" smtClean="0"/>
              <a:t>narcoturismo</a:t>
            </a:r>
            <a:r>
              <a:rPr lang="es-PY" i="1" dirty="0" smtClean="0"/>
              <a:t>” con todos sus problemas de salud y seguridad.</a:t>
            </a:r>
            <a:endParaRPr lang="es-ES" dirty="0"/>
          </a:p>
        </p:txBody>
      </p:sp>
      <p:sp>
        <p:nvSpPr>
          <p:cNvPr id="2" name="1 Título"/>
          <p:cNvSpPr>
            <a:spLocks noGrp="1"/>
          </p:cNvSpPr>
          <p:nvPr>
            <p:ph type="title"/>
          </p:nvPr>
        </p:nvSpPr>
        <p:spPr/>
        <p:txBody>
          <a:bodyPr/>
          <a:lstStyle/>
          <a:p>
            <a:endParaRPr lang="es-E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n-US" dirty="0" smtClean="0"/>
              <a:t>La </a:t>
            </a:r>
            <a:r>
              <a:rPr lang="en-US" dirty="0" err="1" smtClean="0"/>
              <a:t>experiencia</a:t>
            </a:r>
            <a:r>
              <a:rPr lang="en-US" dirty="0" smtClean="0"/>
              <a:t> de los </a:t>
            </a:r>
            <a:r>
              <a:rPr lang="en-US" dirty="0" err="1" smtClean="0"/>
              <a:t>uruguayos</a:t>
            </a:r>
            <a:r>
              <a:rPr lang="en-US" dirty="0" smtClean="0"/>
              <a:t> </a:t>
            </a:r>
            <a:r>
              <a:rPr lang="en-US" dirty="0" err="1" smtClean="0"/>
              <a:t>segun</a:t>
            </a:r>
            <a:r>
              <a:rPr lang="en-US" dirty="0" smtClean="0"/>
              <a:t> la </a:t>
            </a:r>
            <a:r>
              <a:rPr lang="en-US" dirty="0" err="1" smtClean="0"/>
              <a:t>Sociedad</a:t>
            </a:r>
            <a:r>
              <a:rPr lang="en-US" dirty="0" smtClean="0"/>
              <a:t> de </a:t>
            </a:r>
            <a:r>
              <a:rPr lang="en-US" dirty="0" err="1" smtClean="0"/>
              <a:t>Psiquiatria</a:t>
            </a:r>
            <a:r>
              <a:rPr lang="en-US" dirty="0" smtClean="0"/>
              <a:t>:</a:t>
            </a:r>
          </a:p>
          <a:p>
            <a:endParaRPr lang="en-US" dirty="0" smtClean="0"/>
          </a:p>
          <a:p>
            <a:r>
              <a:rPr lang="en-US" dirty="0" err="1" smtClean="0"/>
              <a:t>Aumento</a:t>
            </a:r>
            <a:r>
              <a:rPr lang="en-US" dirty="0" smtClean="0"/>
              <a:t> el </a:t>
            </a:r>
            <a:r>
              <a:rPr lang="en-US" dirty="0" err="1" smtClean="0"/>
              <a:t>consumo</a:t>
            </a:r>
            <a:r>
              <a:rPr lang="en-US" dirty="0" smtClean="0"/>
              <a:t> entre los </a:t>
            </a:r>
            <a:r>
              <a:rPr lang="en-US" dirty="0" err="1" smtClean="0"/>
              <a:t>jovenes</a:t>
            </a:r>
            <a:r>
              <a:rPr lang="en-US" dirty="0" smtClean="0"/>
              <a:t> un 5%. </a:t>
            </a:r>
          </a:p>
          <a:p>
            <a:r>
              <a:rPr lang="en-US" dirty="0" smtClean="0"/>
              <a:t>Los </a:t>
            </a:r>
            <a:r>
              <a:rPr lang="en-US" dirty="0" err="1" smtClean="0"/>
              <a:t>jovenes</a:t>
            </a:r>
            <a:r>
              <a:rPr lang="en-US" dirty="0" smtClean="0"/>
              <a:t> se </a:t>
            </a:r>
            <a:r>
              <a:rPr lang="en-US" dirty="0" err="1" smtClean="0"/>
              <a:t>pasan</a:t>
            </a:r>
            <a:r>
              <a:rPr lang="en-US" dirty="0" smtClean="0"/>
              <a:t> del </a:t>
            </a:r>
            <a:r>
              <a:rPr lang="en-US" dirty="0" err="1" smtClean="0"/>
              <a:t>tabaco</a:t>
            </a:r>
            <a:r>
              <a:rPr lang="en-US" dirty="0" smtClean="0"/>
              <a:t> a la marihuana. (</a:t>
            </a:r>
            <a:r>
              <a:rPr lang="en-US" dirty="0" err="1" smtClean="0"/>
              <a:t>bajisima</a:t>
            </a:r>
            <a:r>
              <a:rPr lang="en-US" dirty="0" smtClean="0"/>
              <a:t> </a:t>
            </a:r>
            <a:r>
              <a:rPr lang="en-US" dirty="0" err="1" smtClean="0"/>
              <a:t>percepcion</a:t>
            </a:r>
            <a:r>
              <a:rPr lang="en-US" dirty="0" smtClean="0"/>
              <a:t> de </a:t>
            </a:r>
            <a:r>
              <a:rPr lang="en-US" dirty="0" err="1" smtClean="0"/>
              <a:t>riesgo</a:t>
            </a:r>
            <a:r>
              <a:rPr lang="en-US" dirty="0" smtClean="0"/>
              <a:t>)…</a:t>
            </a:r>
          </a:p>
          <a:p>
            <a:r>
              <a:rPr lang="en-US" dirty="0" smtClean="0"/>
              <a:t>Si se </a:t>
            </a:r>
            <a:r>
              <a:rPr lang="en-US" dirty="0" err="1" smtClean="0"/>
              <a:t>compra</a:t>
            </a:r>
            <a:r>
              <a:rPr lang="en-US" dirty="0" smtClean="0"/>
              <a:t> en </a:t>
            </a:r>
            <a:r>
              <a:rPr lang="en-US" dirty="0" err="1" smtClean="0"/>
              <a:t>farmacia</a:t>
            </a:r>
            <a:r>
              <a:rPr lang="en-US" dirty="0" smtClean="0"/>
              <a:t> lo </a:t>
            </a:r>
            <a:r>
              <a:rPr lang="en-US" dirty="0" err="1" smtClean="0"/>
              <a:t>permitido</a:t>
            </a:r>
            <a:r>
              <a:rPr lang="en-US" dirty="0" smtClean="0"/>
              <a:t> (40 </a:t>
            </a:r>
            <a:r>
              <a:rPr lang="en-US" dirty="0" err="1" smtClean="0"/>
              <a:t>grs.x</a:t>
            </a:r>
            <a:r>
              <a:rPr lang="en-US" dirty="0" smtClean="0"/>
              <a:t> </a:t>
            </a:r>
            <a:r>
              <a:rPr lang="en-US" dirty="0" err="1" smtClean="0"/>
              <a:t>mes</a:t>
            </a:r>
            <a:r>
              <a:rPr lang="en-US" dirty="0" smtClean="0"/>
              <a:t>) </a:t>
            </a:r>
            <a:r>
              <a:rPr lang="en-US" dirty="0" err="1" smtClean="0"/>
              <a:t>alcanza</a:t>
            </a:r>
            <a:r>
              <a:rPr lang="en-US" dirty="0" smtClean="0"/>
              <a:t> </a:t>
            </a:r>
            <a:r>
              <a:rPr lang="en-US" dirty="0" err="1" smtClean="0"/>
              <a:t>para</a:t>
            </a:r>
            <a:r>
              <a:rPr lang="en-US" dirty="0" smtClean="0"/>
              <a:t> </a:t>
            </a:r>
            <a:r>
              <a:rPr lang="en-US" dirty="0" err="1" smtClean="0"/>
              <a:t>estar</a:t>
            </a:r>
            <a:r>
              <a:rPr lang="en-US" dirty="0" smtClean="0"/>
              <a:t> </a:t>
            </a:r>
            <a:r>
              <a:rPr lang="en-US" dirty="0" err="1" smtClean="0"/>
              <a:t>intoxicado</a:t>
            </a:r>
            <a:r>
              <a:rPr lang="en-US" dirty="0" smtClean="0"/>
              <a:t> </a:t>
            </a:r>
            <a:r>
              <a:rPr lang="en-US" dirty="0" err="1" smtClean="0"/>
              <a:t>todo</a:t>
            </a:r>
            <a:r>
              <a:rPr lang="en-US" dirty="0" smtClean="0"/>
              <a:t> </a:t>
            </a:r>
            <a:r>
              <a:rPr lang="en-US" dirty="0" err="1" smtClean="0"/>
              <a:t>ese</a:t>
            </a:r>
            <a:r>
              <a:rPr lang="en-US" dirty="0" smtClean="0"/>
              <a:t> </a:t>
            </a:r>
            <a:r>
              <a:rPr lang="en-US" dirty="0" err="1" smtClean="0"/>
              <a:t>mes</a:t>
            </a:r>
            <a:r>
              <a:rPr lang="en-US" dirty="0" smtClean="0"/>
              <a:t>.</a:t>
            </a:r>
          </a:p>
          <a:p>
            <a:endParaRPr lang="en-US" dirty="0" smtClean="0"/>
          </a:p>
        </p:txBody>
      </p:sp>
      <p:sp>
        <p:nvSpPr>
          <p:cNvPr id="2" name="1 Título"/>
          <p:cNvSpPr>
            <a:spLocks noGrp="1"/>
          </p:cNvSpPr>
          <p:nvPr>
            <p:ph type="title"/>
          </p:nvPr>
        </p:nvSpPr>
        <p:spPr/>
        <p:txBody>
          <a:bodyPr/>
          <a:lstStyle/>
          <a:p>
            <a:endParaRPr lang="es-E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endParaRPr lang="en-US" dirty="0" smtClean="0"/>
          </a:p>
          <a:p>
            <a:r>
              <a:rPr lang="en-US" dirty="0" smtClean="0"/>
              <a:t>La </a:t>
            </a:r>
            <a:r>
              <a:rPr lang="en-US" dirty="0" err="1" smtClean="0"/>
              <a:t>introduccion</a:t>
            </a:r>
            <a:r>
              <a:rPr lang="en-US" dirty="0" smtClean="0"/>
              <a:t> del </a:t>
            </a:r>
            <a:r>
              <a:rPr lang="en-US" dirty="0" err="1" smtClean="0"/>
              <a:t>opio</a:t>
            </a:r>
            <a:r>
              <a:rPr lang="en-US" dirty="0" smtClean="0"/>
              <a:t> en China y la India </a:t>
            </a:r>
            <a:r>
              <a:rPr lang="en-US" dirty="0" err="1" smtClean="0"/>
              <a:t>por</a:t>
            </a:r>
            <a:r>
              <a:rPr lang="en-US" dirty="0" smtClean="0"/>
              <a:t> los </a:t>
            </a:r>
            <a:r>
              <a:rPr lang="en-US" dirty="0" err="1" smtClean="0"/>
              <a:t>Ingleses</a:t>
            </a:r>
            <a:r>
              <a:rPr lang="en-US" dirty="0" smtClean="0"/>
              <a:t> en finales del </a:t>
            </a:r>
            <a:r>
              <a:rPr lang="en-US" dirty="0" err="1" smtClean="0"/>
              <a:t>siglo</a:t>
            </a:r>
            <a:r>
              <a:rPr lang="en-US" dirty="0" smtClean="0"/>
              <a:t> 19</a:t>
            </a:r>
            <a:r>
              <a:rPr lang="en-US" dirty="0" smtClean="0"/>
              <a:t>. China </a:t>
            </a:r>
            <a:r>
              <a:rPr lang="en-US" dirty="0" err="1" smtClean="0"/>
              <a:t>llego</a:t>
            </a:r>
            <a:r>
              <a:rPr lang="en-US" dirty="0" smtClean="0"/>
              <a:t> a </a:t>
            </a:r>
            <a:r>
              <a:rPr lang="en-US" dirty="0" err="1" smtClean="0"/>
              <a:t>tener</a:t>
            </a:r>
            <a:r>
              <a:rPr lang="en-US" dirty="0" smtClean="0"/>
              <a:t> 100 </a:t>
            </a:r>
            <a:r>
              <a:rPr lang="en-US" dirty="0" err="1" smtClean="0"/>
              <a:t>millones</a:t>
            </a:r>
            <a:r>
              <a:rPr lang="en-US" dirty="0" smtClean="0"/>
              <a:t> de </a:t>
            </a:r>
            <a:r>
              <a:rPr lang="en-US" dirty="0" err="1" smtClean="0"/>
              <a:t>opiomanos</a:t>
            </a:r>
            <a:r>
              <a:rPr lang="en-US" dirty="0" smtClean="0"/>
              <a:t>..!</a:t>
            </a:r>
            <a:endParaRPr lang="en-US" dirty="0" smtClean="0"/>
          </a:p>
          <a:p>
            <a:endParaRPr lang="en-US" dirty="0" smtClean="0"/>
          </a:p>
          <a:p>
            <a:r>
              <a:rPr lang="en-US" dirty="0" smtClean="0"/>
              <a:t>La  Conquista del “</a:t>
            </a:r>
            <a:r>
              <a:rPr lang="en-US" dirty="0" err="1" smtClean="0"/>
              <a:t>Desierto</a:t>
            </a:r>
            <a:r>
              <a:rPr lang="en-US" dirty="0" smtClean="0"/>
              <a:t>” </a:t>
            </a:r>
            <a:r>
              <a:rPr lang="en-US" dirty="0" err="1" smtClean="0"/>
              <a:t>por</a:t>
            </a:r>
            <a:r>
              <a:rPr lang="en-US" dirty="0" smtClean="0"/>
              <a:t> el </a:t>
            </a:r>
            <a:r>
              <a:rPr lang="en-US" dirty="0" err="1" smtClean="0"/>
              <a:t>Ejercito</a:t>
            </a:r>
            <a:r>
              <a:rPr lang="en-US" dirty="0" smtClean="0"/>
              <a:t> del </a:t>
            </a:r>
            <a:r>
              <a:rPr lang="en-US" dirty="0" err="1" smtClean="0"/>
              <a:t>Gral</a:t>
            </a:r>
            <a:r>
              <a:rPr lang="en-US" dirty="0" smtClean="0"/>
              <a:t> Roca (</a:t>
            </a:r>
            <a:r>
              <a:rPr lang="en-US" dirty="0" err="1" smtClean="0"/>
              <a:t>Remingron</a:t>
            </a:r>
            <a:r>
              <a:rPr lang="en-US" dirty="0" smtClean="0"/>
              <a:t>+ alcohol..</a:t>
            </a:r>
          </a:p>
          <a:p>
            <a:endParaRPr lang="en-US" dirty="0" smtClean="0"/>
          </a:p>
          <a:p>
            <a:pPr>
              <a:buNone/>
            </a:pPr>
            <a:r>
              <a:rPr lang="en-US" dirty="0" smtClean="0"/>
              <a:t>….</a:t>
            </a:r>
            <a:endParaRPr lang="en-US" dirty="0" smtClean="0"/>
          </a:p>
          <a:p>
            <a:endParaRPr lang="es-ES" dirty="0"/>
          </a:p>
        </p:txBody>
      </p:sp>
      <p:sp>
        <p:nvSpPr>
          <p:cNvPr id="2" name="1 Título"/>
          <p:cNvSpPr>
            <a:spLocks noGrp="1"/>
          </p:cNvSpPr>
          <p:nvPr>
            <p:ph type="title"/>
          </p:nvPr>
        </p:nvSpPr>
        <p:spPr/>
        <p:txBody>
          <a:bodyPr>
            <a:normAutofit fontScale="90000"/>
          </a:bodyPr>
          <a:lstStyle/>
          <a:p>
            <a:r>
              <a:rPr lang="en-US" dirty="0" smtClean="0"/>
              <a:t>El </a:t>
            </a:r>
            <a:r>
              <a:rPr lang="en-US" dirty="0" err="1" smtClean="0"/>
              <a:t>uso</a:t>
            </a:r>
            <a:r>
              <a:rPr lang="en-US" dirty="0" smtClean="0"/>
              <a:t> del </a:t>
            </a:r>
            <a:r>
              <a:rPr lang="en-US" dirty="0" err="1" smtClean="0"/>
              <a:t>consumo</a:t>
            </a:r>
            <a:r>
              <a:rPr lang="en-US" dirty="0" smtClean="0"/>
              <a:t> con fines de </a:t>
            </a:r>
            <a:r>
              <a:rPr lang="en-US" dirty="0" err="1" smtClean="0"/>
              <a:t>dominacion</a:t>
            </a:r>
            <a:r>
              <a:rPr lang="en-US" dirty="0" smtClean="0"/>
              <a:t> </a:t>
            </a:r>
            <a:r>
              <a:rPr lang="en-US" dirty="0" err="1" smtClean="0"/>
              <a:t>politica</a:t>
            </a:r>
            <a:r>
              <a:rPr lang="en-US" dirty="0" smtClean="0"/>
              <a:t> y cultural</a:t>
            </a:r>
            <a:endParaRPr lang="es-E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PY" sz="2800" dirty="0" smtClean="0"/>
              <a:t> </a:t>
            </a:r>
            <a:r>
              <a:rPr lang="es-PY" sz="2800" dirty="0"/>
              <a:t>¿estamos persuadidos que este problema tiene que ser debatido con bases científicas? No hablo de corporaciones anquilosadas</a:t>
            </a:r>
            <a:r>
              <a:rPr lang="es-PY" sz="2800" dirty="0" smtClean="0"/>
              <a:t>…</a:t>
            </a:r>
          </a:p>
          <a:p>
            <a:endParaRPr lang="es-PY" sz="2800" dirty="0" smtClean="0"/>
          </a:p>
          <a:p>
            <a:r>
              <a:rPr lang="es-PY" sz="2800" dirty="0" smtClean="0"/>
              <a:t>Pregunto</a:t>
            </a:r>
            <a:r>
              <a:rPr lang="es-PY" sz="2800" dirty="0"/>
              <a:t>: ¿Creemos que es posible hacerlo?  o ¿nos seguiremos guiando por palabras como…” a mí me parece que”….” Me dijeron que</a:t>
            </a:r>
            <a:r>
              <a:rPr lang="es-PY" sz="2800" dirty="0" smtClean="0"/>
              <a:t>”…..”me lo dijo el vecino que tiene un medico amigo”….”</a:t>
            </a:r>
            <a:r>
              <a:rPr lang="es-PY" sz="2800" dirty="0"/>
              <a:t>no creo  que sea así”? </a:t>
            </a:r>
            <a:r>
              <a:rPr lang="es-PY" sz="2800" dirty="0" smtClean="0"/>
              <a:t>.</a:t>
            </a:r>
          </a:p>
          <a:p>
            <a:endParaRPr lang="es-PY" sz="2800" dirty="0"/>
          </a:p>
          <a:p>
            <a:endParaRPr lang="es-ES" sz="2800" dirty="0"/>
          </a:p>
        </p:txBody>
      </p:sp>
      <p:sp>
        <p:nvSpPr>
          <p:cNvPr id="2" name="1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PY" sz="2400" dirty="0" smtClean="0"/>
              <a:t>..</a:t>
            </a:r>
            <a:r>
              <a:rPr lang="es-PY" sz="3600" dirty="0" smtClean="0"/>
              <a:t>El consumo masivo en crecimiento es un síntoma social grave que requiere que los jóvenes tengan trabajo, reciban educación y salud para las jóvenes generaciones…. Lo que requiere cambios sociales profundos….</a:t>
            </a:r>
            <a:endParaRPr lang="es-ES" sz="3600" dirty="0"/>
          </a:p>
        </p:txBody>
      </p:sp>
      <p:sp>
        <p:nvSpPr>
          <p:cNvPr id="3" name="2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PY" b="1" dirty="0" smtClean="0"/>
              <a:t>Un sistema de salud que pueda dar tratamiento adecuado a los que requieran asistencia médica y psicológica. </a:t>
            </a:r>
          </a:p>
          <a:p>
            <a:endParaRPr lang="es-PY" b="1" dirty="0" smtClean="0"/>
          </a:p>
          <a:p>
            <a:endParaRPr lang="es-PY" b="1" dirty="0" smtClean="0"/>
          </a:p>
          <a:p>
            <a:r>
              <a:rPr lang="es-PY" b="1" dirty="0" smtClean="0"/>
              <a:t>los jóvenes en proyectos positivos de vida y solidarios…</a:t>
            </a:r>
            <a:r>
              <a:rPr lang="es-PY" dirty="0" smtClean="0"/>
              <a:t> y luchar en serio contra el narcotráfico…..</a:t>
            </a:r>
          </a:p>
          <a:p>
            <a:endParaRPr lang="es-PY" dirty="0" smtClean="0"/>
          </a:p>
          <a:p>
            <a:endParaRPr lang="en-US" dirty="0" smtClean="0"/>
          </a:p>
          <a:p>
            <a:endParaRPr lang="es-ES" dirty="0" smtClean="0"/>
          </a:p>
          <a:p>
            <a:endParaRPr lang="es-ES" dirty="0"/>
          </a:p>
        </p:txBody>
      </p:sp>
      <p:sp>
        <p:nvSpPr>
          <p:cNvPr id="2" name="1 Título"/>
          <p:cNvSpPr>
            <a:spLocks noGrp="1"/>
          </p:cNvSpPr>
          <p:nvPr>
            <p:ph type="title"/>
          </p:nvPr>
        </p:nvSpPr>
        <p:spPr/>
        <p:txBody>
          <a:bodyPr/>
          <a:lstStyle/>
          <a:p>
            <a:endParaRPr lang="es-E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endParaRPr lang="es-ES" sz="2000" dirty="0" smtClean="0"/>
          </a:p>
          <a:p>
            <a:endParaRPr lang="es-ES" sz="2000" dirty="0"/>
          </a:p>
          <a:p>
            <a:r>
              <a:rPr lang="es-ES" sz="2400" dirty="0" smtClean="0"/>
              <a:t>La </a:t>
            </a:r>
            <a:r>
              <a:rPr lang="es-ES" sz="2400" dirty="0"/>
              <a:t>lucha contra el narcotráfico no puede fundarse</a:t>
            </a:r>
          </a:p>
          <a:p>
            <a:r>
              <a:rPr lang="es-ES" sz="2400" dirty="0"/>
              <a:t>en una acción represiva sobre las víctimas</a:t>
            </a:r>
          </a:p>
          <a:p>
            <a:r>
              <a:rPr lang="es-ES" sz="2400" dirty="0"/>
              <a:t>ni sobre los eslabones más precarios de</a:t>
            </a:r>
          </a:p>
          <a:p>
            <a:r>
              <a:rPr lang="es-ES" sz="2400" dirty="0"/>
              <a:t>la cadena sino que debe centrarse y extremar</a:t>
            </a:r>
          </a:p>
          <a:p>
            <a:r>
              <a:rPr lang="es-ES" sz="2400" dirty="0"/>
              <a:t>esfuerzo en erradicar las organizaciones delictivas,</a:t>
            </a:r>
          </a:p>
          <a:p>
            <a:r>
              <a:rPr lang="es-ES" sz="2400" dirty="0"/>
              <a:t>circuitos económicos y políticos que</a:t>
            </a:r>
          </a:p>
          <a:p>
            <a:r>
              <a:rPr lang="es-ES" sz="2400" dirty="0"/>
              <a:t>protegen y promueven la venta y consumo de</a:t>
            </a:r>
          </a:p>
          <a:p>
            <a:r>
              <a:rPr lang="es-ES" sz="2400" dirty="0"/>
              <a:t>drogas ilegales.</a:t>
            </a:r>
          </a:p>
          <a:p>
            <a:endParaRPr lang="es-ES" sz="2400" dirty="0" smtClean="0"/>
          </a:p>
          <a:p>
            <a:endParaRPr lang="es-ES" sz="1400" dirty="0"/>
          </a:p>
        </p:txBody>
      </p:sp>
      <p:sp>
        <p:nvSpPr>
          <p:cNvPr id="2" name="1 Título"/>
          <p:cNvSpPr>
            <a:spLocks noGrp="1"/>
          </p:cNvSpPr>
          <p:nvPr>
            <p:ph type="title"/>
          </p:nvPr>
        </p:nvSpPr>
        <p:spPr>
          <a:xfrm>
            <a:off x="457200" y="620688"/>
            <a:ext cx="8229600" cy="796950"/>
          </a:xfrm>
        </p:spPr>
        <p:txBody>
          <a:bodyPr>
            <a:normAutofit fontScale="90000"/>
          </a:bodyPr>
          <a:lstStyle/>
          <a:p>
            <a:r>
              <a:rPr lang="en-US" sz="3600" dirty="0" err="1" smtClean="0"/>
              <a:t>Recomendaciones</a:t>
            </a:r>
            <a:r>
              <a:rPr lang="en-US" dirty="0" smtClean="0"/>
              <a:t/>
            </a:r>
            <a:br>
              <a:rPr lang="en-US" dirty="0" smtClean="0"/>
            </a:br>
            <a:r>
              <a:rPr lang="es-ES" sz="3100" b="1" dirty="0" smtClean="0"/>
              <a:t> </a:t>
            </a:r>
            <a:r>
              <a:rPr lang="es-ES" sz="2700" b="1" dirty="0"/>
              <a:t>B</a:t>
            </a:r>
            <a:r>
              <a:rPr lang="es-ES" sz="2700" b="1" dirty="0" smtClean="0"/>
              <a:t>arómetro del narcotráfico y las adicciones en la argentina</a:t>
            </a:r>
            <a:br>
              <a:rPr lang="es-ES" sz="2700" b="1" dirty="0" smtClean="0"/>
            </a:br>
            <a:r>
              <a:rPr lang="es-ES" sz="1800" b="1" dirty="0" smtClean="0"/>
              <a:t>Observatorio de la Universidad </a:t>
            </a:r>
            <a:r>
              <a:rPr lang="es-ES" sz="1800" b="1" dirty="0" err="1" smtClean="0"/>
              <a:t>Catolica</a:t>
            </a:r>
            <a:r>
              <a:rPr lang="es-ES" sz="1800" b="1" dirty="0" smtClean="0"/>
              <a:t> Argentina 2014</a:t>
            </a:r>
            <a:r>
              <a:rPr lang="es-ES" b="1" dirty="0" smtClean="0"/>
              <a:t/>
            </a:r>
            <a:br>
              <a:rPr lang="es-ES" b="1" dirty="0" smtClean="0"/>
            </a:br>
            <a:endParaRPr lang="es-E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endParaRPr lang="es-ES" sz="2000" dirty="0" smtClean="0"/>
          </a:p>
          <a:p>
            <a:endParaRPr lang="es-ES" sz="2000" dirty="0"/>
          </a:p>
          <a:p>
            <a:r>
              <a:rPr lang="es-ES" sz="2400" dirty="0" smtClean="0"/>
              <a:t>• La prevención de las adicciones debería entenderse</a:t>
            </a:r>
          </a:p>
          <a:p>
            <a:r>
              <a:rPr lang="es-ES" sz="2400" dirty="0" smtClean="0"/>
              <a:t>como un proceso integral para promover</a:t>
            </a:r>
          </a:p>
          <a:p>
            <a:r>
              <a:rPr lang="es-ES" sz="2400" dirty="0" smtClean="0"/>
              <a:t>un cambio en la situación actual en toda su</a:t>
            </a:r>
          </a:p>
          <a:p>
            <a:r>
              <a:rPr lang="es-ES" sz="2400" dirty="0" smtClean="0"/>
              <a:t>complejidad, a través de una propuesta para el</a:t>
            </a:r>
          </a:p>
          <a:p>
            <a:r>
              <a:rPr lang="es-ES" sz="2400" dirty="0" smtClean="0"/>
              <a:t>desarrollo de acciones y proyectos preventivos</a:t>
            </a:r>
          </a:p>
          <a:p>
            <a:r>
              <a:rPr lang="es-ES" sz="2400" dirty="0" smtClean="0"/>
              <a:t>basados en la participación comunitaria y la</a:t>
            </a:r>
          </a:p>
          <a:p>
            <a:r>
              <a:rPr lang="es-ES" sz="2400" dirty="0" smtClean="0"/>
              <a:t>coordinación de diversas instituciones y actores</a:t>
            </a:r>
          </a:p>
          <a:p>
            <a:r>
              <a:rPr lang="es-ES" sz="2400" dirty="0" smtClean="0"/>
              <a:t>sociales.</a:t>
            </a:r>
          </a:p>
          <a:p>
            <a:endParaRPr lang="es-ES" sz="2400" dirty="0"/>
          </a:p>
        </p:txBody>
      </p:sp>
      <p:sp>
        <p:nvSpPr>
          <p:cNvPr id="2" name="1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endParaRPr lang="es-ES" sz="2000" dirty="0" smtClean="0"/>
          </a:p>
          <a:p>
            <a:endParaRPr lang="es-ES" sz="2000" dirty="0" smtClean="0"/>
          </a:p>
          <a:p>
            <a:r>
              <a:rPr lang="es-ES" sz="2400" dirty="0" smtClean="0"/>
              <a:t>En los interesantes debates  que se ven en los medios casi </a:t>
            </a:r>
            <a:r>
              <a:rPr lang="es-ES" sz="2400" b="1" dirty="0" smtClean="0"/>
              <a:t>nadie habla de los gravísimos daños</a:t>
            </a:r>
            <a:r>
              <a:rPr lang="es-ES" sz="2400" dirty="0" smtClean="0"/>
              <a:t> que produce el consumo crónico de sustancias psicoactivas (alcohol, marihuana, </a:t>
            </a:r>
            <a:r>
              <a:rPr lang="es-ES" sz="2400" dirty="0" err="1" smtClean="0"/>
              <a:t>cocaína,y</a:t>
            </a:r>
            <a:r>
              <a:rPr lang="es-ES" sz="2400" dirty="0" smtClean="0"/>
              <a:t> otras). Siendo ya una epidemia social,( casi 6 millones de consumidores, ) el abordaje médico psicológico debe ser sostenido más allá de toda discusión jurídica\</a:t>
            </a:r>
          </a:p>
          <a:p>
            <a:endParaRPr lang="es-ES" sz="2000" dirty="0"/>
          </a:p>
        </p:txBody>
      </p:sp>
      <p:sp>
        <p:nvSpPr>
          <p:cNvPr id="3" name="2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PY" sz="3600" dirty="0" smtClean="0"/>
              <a:t>¿Qué Estado lo hará o tomara en sus manos </a:t>
            </a:r>
            <a:r>
              <a:rPr lang="es-PY" sz="3600" smtClean="0"/>
              <a:t>estas acciones?.</a:t>
            </a:r>
            <a:endParaRPr lang="es-PY" sz="3600" dirty="0" smtClean="0"/>
          </a:p>
          <a:p>
            <a:endParaRPr lang="es-PY" sz="3600" dirty="0" smtClean="0"/>
          </a:p>
          <a:p>
            <a:r>
              <a:rPr lang="es-PY" sz="3600" dirty="0" smtClean="0"/>
              <a:t> ¿Éste Estado? </a:t>
            </a:r>
          </a:p>
          <a:p>
            <a:endParaRPr lang="es-PY" sz="3600" dirty="0" smtClean="0"/>
          </a:p>
          <a:p>
            <a:r>
              <a:rPr lang="es-PY" sz="3600" dirty="0" smtClean="0"/>
              <a:t>¿Hace falta otro tipo de Estado?.</a:t>
            </a:r>
            <a:endParaRPr lang="es-ES" sz="3600" dirty="0" smtClean="0"/>
          </a:p>
          <a:p>
            <a:endParaRPr lang="es-ES" sz="3600" dirty="0"/>
          </a:p>
        </p:txBody>
      </p:sp>
      <p:sp>
        <p:nvSpPr>
          <p:cNvPr id="3" name="2 Título"/>
          <p:cNvSpPr>
            <a:spLocks noGrp="1"/>
          </p:cNvSpPr>
          <p:nvPr>
            <p:ph type="title"/>
          </p:nvPr>
        </p:nvSpPr>
        <p:spPr/>
        <p:txBody>
          <a:bodyPr/>
          <a:lstStyle/>
          <a:p>
            <a:endParaRPr lang="es-E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685800" y="1000125"/>
            <a:ext cx="7772400" cy="1428750"/>
          </a:xfrm>
        </p:spPr>
        <p:txBody>
          <a:bodyPr>
            <a:normAutofit/>
          </a:bodyPr>
          <a:lstStyle/>
          <a:p>
            <a:pPr eaLnBrk="1" hangingPunct="1"/>
            <a:r>
              <a:rPr lang="es-ES_tradnl" sz="5400" dirty="0" smtClean="0"/>
              <a:t>Muchas Gracias</a:t>
            </a:r>
            <a:endParaRPr lang="es-ES" sz="5400" dirty="0" smtClean="0"/>
          </a:p>
        </p:txBody>
      </p:sp>
      <p:sp>
        <p:nvSpPr>
          <p:cNvPr id="78851" name="Rectangle 3"/>
          <p:cNvSpPr>
            <a:spLocks noGrp="1" noChangeArrowheads="1"/>
          </p:cNvSpPr>
          <p:nvPr>
            <p:ph type="subTitle" idx="1"/>
          </p:nvPr>
        </p:nvSpPr>
        <p:spPr>
          <a:xfrm>
            <a:off x="1371600" y="2643188"/>
            <a:ext cx="6400800" cy="1500187"/>
          </a:xfrm>
        </p:spPr>
        <p:txBody>
          <a:bodyPr/>
          <a:lstStyle/>
          <a:p>
            <a:pPr eaLnBrk="1" hangingPunct="1"/>
            <a:r>
              <a:rPr lang="es-MX" sz="4800" dirty="0" smtClean="0"/>
              <a:t>steinenr@gmail.com</a:t>
            </a:r>
            <a:endParaRPr lang="es-ES" sz="4800" dirty="0" smtClean="0"/>
          </a:p>
          <a:p>
            <a:pPr eaLnBrk="1" hangingPunct="1"/>
            <a:endParaRPr lang="es-ES_tradnl" dirty="0" smtClean="0"/>
          </a:p>
        </p:txBody>
      </p:sp>
      <p:pic>
        <p:nvPicPr>
          <p:cNvPr id="78852" name="Picture 4"/>
          <p:cNvPicPr>
            <a:picLocks noChangeAspect="1" noChangeArrowheads="1"/>
          </p:cNvPicPr>
          <p:nvPr/>
        </p:nvPicPr>
        <p:blipFill>
          <a:blip r:embed="rId2" cstate="print"/>
          <a:srcRect/>
          <a:stretch>
            <a:fillRect/>
          </a:stretch>
        </p:blipFill>
        <p:spPr bwMode="auto">
          <a:xfrm>
            <a:off x="2428875" y="3716338"/>
            <a:ext cx="4286250" cy="2427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n-US" sz="4400" dirty="0" smtClean="0"/>
              <a:t>MUCHAS GRACIAS</a:t>
            </a:r>
          </a:p>
          <a:p>
            <a:endParaRPr lang="en-US" sz="4400" dirty="0" smtClean="0"/>
          </a:p>
          <a:p>
            <a:r>
              <a:rPr lang="en-US" sz="6000" dirty="0" err="1" smtClean="0"/>
              <a:t>steinenr</a:t>
            </a:r>
            <a:r>
              <a:rPr lang="es-ES" sz="6000" dirty="0" smtClean="0"/>
              <a:t>@</a:t>
            </a:r>
            <a:r>
              <a:rPr lang="es-ES" sz="6000" dirty="0" err="1" smtClean="0"/>
              <a:t>gmail.com</a:t>
            </a:r>
            <a:endParaRPr lang="es-ES" sz="6000" dirty="0"/>
          </a:p>
        </p:txBody>
      </p:sp>
      <p:sp>
        <p:nvSpPr>
          <p:cNvPr id="2" name="1 Título"/>
          <p:cNvSpPr>
            <a:spLocks noGrp="1"/>
          </p:cNvSpPr>
          <p:nvPr>
            <p:ph type="title"/>
          </p:nvPr>
        </p:nvSpPr>
        <p:spPr/>
        <p:txBody>
          <a:bodyPr/>
          <a:lstStyle/>
          <a:p>
            <a:endParaRPr lang="es-E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n-US" sz="2400" dirty="0" err="1" smtClean="0"/>
              <a:t>Situacion</a:t>
            </a:r>
            <a:r>
              <a:rPr lang="en-US" sz="2400" dirty="0" smtClean="0"/>
              <a:t> de </a:t>
            </a:r>
            <a:r>
              <a:rPr lang="en-US" sz="2400" dirty="0" err="1" smtClean="0"/>
              <a:t>grado</a:t>
            </a:r>
            <a:r>
              <a:rPr lang="en-US" sz="2400" dirty="0" smtClean="0"/>
              <a:t> de </a:t>
            </a:r>
            <a:r>
              <a:rPr lang="en-US" sz="2400" dirty="0" err="1" smtClean="0"/>
              <a:t>implantacion</a:t>
            </a:r>
            <a:r>
              <a:rPr lang="en-US" sz="2400" dirty="0" smtClean="0"/>
              <a:t> del </a:t>
            </a:r>
            <a:r>
              <a:rPr lang="en-US" sz="2400" dirty="0" err="1" smtClean="0"/>
              <a:t>narcotrafico</a:t>
            </a:r>
            <a:r>
              <a:rPr lang="en-US" sz="2400" dirty="0" smtClean="0"/>
              <a:t> en la Argentina:</a:t>
            </a:r>
          </a:p>
          <a:p>
            <a:r>
              <a:rPr lang="en-US" sz="2400" dirty="0" err="1" smtClean="0"/>
              <a:t>Consumo</a:t>
            </a:r>
            <a:r>
              <a:rPr lang="en-US" sz="2400" dirty="0" smtClean="0"/>
              <a:t> en </a:t>
            </a:r>
            <a:r>
              <a:rPr lang="en-US" sz="2400" dirty="0" err="1" smtClean="0"/>
              <a:t>crecimiento</a:t>
            </a:r>
            <a:r>
              <a:rPr lang="en-US" sz="2400" dirty="0" smtClean="0"/>
              <a:t>……</a:t>
            </a:r>
            <a:r>
              <a:rPr lang="en-US" sz="2400" dirty="0" err="1" smtClean="0"/>
              <a:t>ocupacion</a:t>
            </a:r>
            <a:r>
              <a:rPr lang="en-US" sz="2400" dirty="0" smtClean="0"/>
              <a:t> </a:t>
            </a:r>
            <a:r>
              <a:rPr lang="en-US" sz="2400" dirty="0" err="1" smtClean="0"/>
              <a:t>barrial</a:t>
            </a:r>
            <a:r>
              <a:rPr lang="en-US" sz="2400" dirty="0" smtClean="0"/>
              <a:t>…..</a:t>
            </a:r>
            <a:r>
              <a:rPr lang="en-US" sz="2400" dirty="0" err="1" smtClean="0"/>
              <a:t>ocupacion</a:t>
            </a:r>
            <a:r>
              <a:rPr lang="en-US" sz="2400" dirty="0" smtClean="0"/>
              <a:t> de </a:t>
            </a:r>
            <a:r>
              <a:rPr lang="en-US" sz="2400" dirty="0" err="1" smtClean="0"/>
              <a:t>territorio</a:t>
            </a:r>
            <a:r>
              <a:rPr lang="en-US" sz="2400" dirty="0" smtClean="0"/>
              <a:t>…..</a:t>
            </a:r>
            <a:r>
              <a:rPr lang="en-US" sz="2400" dirty="0" err="1" smtClean="0"/>
              <a:t>comprometido</a:t>
            </a:r>
            <a:r>
              <a:rPr lang="en-US" sz="2400" dirty="0" smtClean="0"/>
              <a:t> el </a:t>
            </a:r>
            <a:r>
              <a:rPr lang="en-US" sz="2400" dirty="0" err="1" smtClean="0"/>
              <a:t>poder</a:t>
            </a:r>
            <a:r>
              <a:rPr lang="en-US" sz="2400" dirty="0" smtClean="0"/>
              <a:t> central.</a:t>
            </a:r>
          </a:p>
          <a:p>
            <a:r>
              <a:rPr lang="en-US" sz="2400" dirty="0" smtClean="0"/>
              <a:t> Hay </a:t>
            </a:r>
            <a:r>
              <a:rPr lang="en-US" sz="2400" dirty="0" err="1" smtClean="0"/>
              <a:t>que</a:t>
            </a:r>
            <a:r>
              <a:rPr lang="en-US" sz="2400" dirty="0" smtClean="0"/>
              <a:t> </a:t>
            </a:r>
            <a:r>
              <a:rPr lang="en-US" sz="2400" dirty="0" err="1" smtClean="0"/>
              <a:t>combatirlo</a:t>
            </a:r>
            <a:r>
              <a:rPr lang="en-US" sz="2400" dirty="0" smtClean="0"/>
              <a:t>?   Las </a:t>
            </a:r>
            <a:r>
              <a:rPr lang="en-US" sz="2400" dirty="0" err="1" smtClean="0"/>
              <a:t>diferencias</a:t>
            </a:r>
            <a:r>
              <a:rPr lang="en-US" sz="2400" dirty="0" smtClean="0"/>
              <a:t> </a:t>
            </a:r>
            <a:r>
              <a:rPr lang="en-US" sz="2400" dirty="0" err="1" smtClean="0"/>
              <a:t>aparecen</a:t>
            </a:r>
            <a:r>
              <a:rPr lang="en-US" sz="2400" dirty="0" smtClean="0"/>
              <a:t> en el </a:t>
            </a:r>
            <a:r>
              <a:rPr lang="en-US" sz="2400" dirty="0" err="1" smtClean="0"/>
              <a:t>como</a:t>
            </a:r>
            <a:r>
              <a:rPr lang="en-US" sz="2400" dirty="0" smtClean="0"/>
              <a:t> </a:t>
            </a:r>
            <a:r>
              <a:rPr lang="en-US" sz="2400" dirty="0" err="1" smtClean="0"/>
              <a:t>hacerlo</a:t>
            </a:r>
            <a:r>
              <a:rPr lang="en-US" sz="2400" dirty="0" smtClean="0"/>
              <a:t>…</a:t>
            </a:r>
          </a:p>
          <a:p>
            <a:endParaRPr lang="en-US" sz="2400" dirty="0" smtClean="0"/>
          </a:p>
          <a:p>
            <a:r>
              <a:rPr lang="en-US" sz="2400" dirty="0" smtClean="0"/>
              <a:t>Se dice </a:t>
            </a:r>
            <a:r>
              <a:rPr lang="en-US" sz="2400" dirty="0" err="1" smtClean="0"/>
              <a:t>evitar</a:t>
            </a:r>
            <a:r>
              <a:rPr lang="en-US" sz="2400" dirty="0" smtClean="0"/>
              <a:t> la </a:t>
            </a:r>
            <a:r>
              <a:rPr lang="en-US" sz="2400" dirty="0" err="1" smtClean="0"/>
              <a:t>palabra</a:t>
            </a:r>
            <a:r>
              <a:rPr lang="en-US" sz="2400" dirty="0" smtClean="0"/>
              <a:t> </a:t>
            </a:r>
            <a:r>
              <a:rPr lang="en-US" sz="2400" dirty="0" err="1" smtClean="0"/>
              <a:t>guerra</a:t>
            </a:r>
            <a:r>
              <a:rPr lang="en-US" sz="2400" dirty="0" smtClean="0"/>
              <a:t> a </a:t>
            </a:r>
            <a:r>
              <a:rPr lang="en-US" sz="2400" dirty="0" err="1" smtClean="0"/>
              <a:t>las</a:t>
            </a:r>
            <a:r>
              <a:rPr lang="en-US" sz="2400" dirty="0" smtClean="0"/>
              <a:t> </a:t>
            </a:r>
            <a:r>
              <a:rPr lang="en-US" sz="2400" dirty="0" err="1" smtClean="0"/>
              <a:t>drogas</a:t>
            </a:r>
            <a:r>
              <a:rPr lang="en-US" sz="2400" dirty="0" smtClean="0"/>
              <a:t>…</a:t>
            </a:r>
            <a:r>
              <a:rPr lang="en-US" sz="2400" dirty="0" err="1" smtClean="0"/>
              <a:t>debe</a:t>
            </a:r>
            <a:r>
              <a:rPr lang="en-US" sz="2400" dirty="0" smtClean="0"/>
              <a:t> </a:t>
            </a:r>
            <a:r>
              <a:rPr lang="en-US" sz="2400" dirty="0" err="1" smtClean="0"/>
              <a:t>entenderse</a:t>
            </a:r>
            <a:r>
              <a:rPr lang="en-US" sz="2400" dirty="0" smtClean="0"/>
              <a:t> </a:t>
            </a:r>
            <a:r>
              <a:rPr lang="en-US" sz="2400" dirty="0" err="1" smtClean="0"/>
              <a:t>que</a:t>
            </a:r>
            <a:r>
              <a:rPr lang="en-US" sz="2400" dirty="0" smtClean="0"/>
              <a:t> </a:t>
            </a:r>
            <a:r>
              <a:rPr lang="en-US" sz="2400" dirty="0" err="1" smtClean="0"/>
              <a:t>esto</a:t>
            </a:r>
            <a:r>
              <a:rPr lang="en-US" sz="2400" dirty="0" smtClean="0"/>
              <a:t> no se dice </a:t>
            </a:r>
            <a:r>
              <a:rPr lang="en-US" sz="2400" dirty="0" err="1" smtClean="0"/>
              <a:t>para</a:t>
            </a:r>
            <a:r>
              <a:rPr lang="en-US" sz="2400" dirty="0" smtClean="0"/>
              <a:t> </a:t>
            </a:r>
            <a:r>
              <a:rPr lang="en-US" sz="2400" dirty="0" err="1" smtClean="0"/>
              <a:t>criminalizar</a:t>
            </a:r>
            <a:r>
              <a:rPr lang="en-US" sz="2400" dirty="0" smtClean="0"/>
              <a:t> al </a:t>
            </a:r>
            <a:r>
              <a:rPr lang="en-US" sz="2400" dirty="0" err="1" smtClean="0"/>
              <a:t>consumidor</a:t>
            </a:r>
            <a:r>
              <a:rPr lang="en-US" sz="2400" dirty="0" smtClean="0"/>
              <a:t> </a:t>
            </a:r>
            <a:r>
              <a:rPr lang="en-US" sz="2400" dirty="0" err="1" smtClean="0"/>
              <a:t>sino</a:t>
            </a:r>
            <a:r>
              <a:rPr lang="en-US" sz="2400" dirty="0" smtClean="0"/>
              <a:t> </a:t>
            </a:r>
            <a:r>
              <a:rPr lang="en-US" sz="2400" dirty="0" err="1" smtClean="0"/>
              <a:t>combatir</a:t>
            </a:r>
            <a:r>
              <a:rPr lang="en-US" sz="2400" dirty="0" smtClean="0"/>
              <a:t> al </a:t>
            </a:r>
            <a:r>
              <a:rPr lang="en-US" sz="2400" dirty="0" err="1" smtClean="0"/>
              <a:t>narcotrafico</a:t>
            </a:r>
            <a:r>
              <a:rPr lang="en-US" sz="2400" dirty="0" smtClean="0"/>
              <a:t>.</a:t>
            </a:r>
            <a:endParaRPr lang="es-ES" sz="2400" dirty="0"/>
          </a:p>
        </p:txBody>
      </p:sp>
      <p:sp>
        <p:nvSpPr>
          <p:cNvPr id="2" name="1 Título"/>
          <p:cNvSpPr>
            <a:spLocks noGrp="1"/>
          </p:cNvSpPr>
          <p:nvPr>
            <p:ph type="title"/>
          </p:nvPr>
        </p:nvSpPr>
        <p:spPr/>
        <p:txBody>
          <a:bodyPr>
            <a:normAutofit/>
          </a:bodyPr>
          <a:lstStyle/>
          <a:p>
            <a:r>
              <a:rPr lang="en-US" sz="3200" dirty="0" err="1" smtClean="0"/>
              <a:t>Algunas</a:t>
            </a:r>
            <a:r>
              <a:rPr lang="en-US" sz="3200" dirty="0" smtClean="0"/>
              <a:t> </a:t>
            </a:r>
            <a:r>
              <a:rPr lang="en-US" sz="3200" dirty="0" err="1" smtClean="0"/>
              <a:t>cuestiones</a:t>
            </a:r>
            <a:r>
              <a:rPr lang="en-US" sz="3200" dirty="0" smtClean="0"/>
              <a:t> en debate</a:t>
            </a:r>
            <a:endParaRPr lang="es-ES" sz="32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n-US" sz="2400" dirty="0" smtClean="0"/>
              <a:t>Se </a:t>
            </a:r>
            <a:r>
              <a:rPr lang="en-US" sz="2400" dirty="0" err="1" smtClean="0"/>
              <a:t>plantea</a:t>
            </a:r>
            <a:r>
              <a:rPr lang="en-US" sz="2400" dirty="0" smtClean="0"/>
              <a:t> </a:t>
            </a:r>
            <a:r>
              <a:rPr lang="en-US" sz="2400" dirty="0" err="1" smtClean="0"/>
              <a:t>que</a:t>
            </a:r>
            <a:r>
              <a:rPr lang="en-US" sz="2400" dirty="0" smtClean="0"/>
              <a:t> la </a:t>
            </a:r>
            <a:r>
              <a:rPr lang="en-US" sz="2400" dirty="0" err="1" smtClean="0"/>
              <a:t>represion</a:t>
            </a:r>
            <a:r>
              <a:rPr lang="en-US" sz="2400" dirty="0" smtClean="0"/>
              <a:t> </a:t>
            </a:r>
            <a:r>
              <a:rPr lang="en-US" sz="2400" dirty="0" err="1" smtClean="0"/>
              <a:t>es</a:t>
            </a:r>
            <a:r>
              <a:rPr lang="en-US" sz="2400" dirty="0" smtClean="0"/>
              <a:t> </a:t>
            </a:r>
            <a:r>
              <a:rPr lang="en-US" sz="2400" dirty="0" err="1" smtClean="0"/>
              <a:t>ineficaz</a:t>
            </a:r>
            <a:r>
              <a:rPr lang="en-US" sz="2400" dirty="0" smtClean="0"/>
              <a:t>… la </a:t>
            </a:r>
            <a:r>
              <a:rPr lang="en-US" sz="2400" dirty="0" err="1" smtClean="0"/>
              <a:t>respuesta</a:t>
            </a:r>
            <a:r>
              <a:rPr lang="en-US" sz="2400" dirty="0" smtClean="0"/>
              <a:t> </a:t>
            </a:r>
            <a:r>
              <a:rPr lang="en-US" sz="2400" dirty="0" err="1" smtClean="0"/>
              <a:t>es</a:t>
            </a:r>
            <a:r>
              <a:rPr lang="en-US" sz="2400" dirty="0" smtClean="0"/>
              <a:t> la </a:t>
            </a:r>
            <a:r>
              <a:rPr lang="en-US" sz="2400" dirty="0" err="1" smtClean="0"/>
              <a:t>libertad</a:t>
            </a:r>
            <a:r>
              <a:rPr lang="en-US" sz="2400" dirty="0" smtClean="0"/>
              <a:t> de </a:t>
            </a:r>
            <a:r>
              <a:rPr lang="en-US" sz="2400" dirty="0" err="1" smtClean="0"/>
              <a:t>consumo</a:t>
            </a:r>
            <a:r>
              <a:rPr lang="en-US" sz="2400" dirty="0" smtClean="0"/>
              <a:t>?</a:t>
            </a:r>
          </a:p>
          <a:p>
            <a:endParaRPr lang="en-US" sz="2400" dirty="0" smtClean="0"/>
          </a:p>
          <a:p>
            <a:r>
              <a:rPr lang="en-US" sz="2400" dirty="0" err="1" smtClean="0"/>
              <a:t>Represion</a:t>
            </a:r>
            <a:r>
              <a:rPr lang="en-US" sz="2400" dirty="0" smtClean="0"/>
              <a:t> de </a:t>
            </a:r>
            <a:r>
              <a:rPr lang="en-US" sz="2400" dirty="0" err="1" smtClean="0"/>
              <a:t>que</a:t>
            </a:r>
            <a:r>
              <a:rPr lang="en-US" sz="2400" dirty="0" smtClean="0"/>
              <a:t>?  Del </a:t>
            </a:r>
            <a:r>
              <a:rPr lang="en-US" sz="2400" dirty="0" err="1" smtClean="0"/>
              <a:t>narcotrafico</a:t>
            </a:r>
            <a:endParaRPr lang="en-US" sz="2400" dirty="0" smtClean="0"/>
          </a:p>
          <a:p>
            <a:r>
              <a:rPr lang="en-US" sz="2400" dirty="0" smtClean="0"/>
              <a:t>Libertad de </a:t>
            </a:r>
            <a:r>
              <a:rPr lang="en-US" sz="2400" dirty="0" err="1" smtClean="0"/>
              <a:t>que</a:t>
            </a:r>
            <a:r>
              <a:rPr lang="en-US" sz="2400" dirty="0" smtClean="0"/>
              <a:t>?  De </a:t>
            </a:r>
            <a:r>
              <a:rPr lang="en-US" sz="2400" dirty="0" err="1" smtClean="0"/>
              <a:t>consumir</a:t>
            </a:r>
            <a:r>
              <a:rPr lang="en-US" sz="2400" dirty="0" smtClean="0"/>
              <a:t> sin </a:t>
            </a:r>
            <a:r>
              <a:rPr lang="en-US" sz="2400" dirty="0" err="1" smtClean="0"/>
              <a:t>restricciones</a:t>
            </a:r>
            <a:r>
              <a:rPr lang="en-US" sz="2400" dirty="0" smtClean="0"/>
              <a:t>?</a:t>
            </a:r>
          </a:p>
          <a:p>
            <a:endParaRPr lang="en-US" sz="2400" dirty="0" smtClean="0"/>
          </a:p>
          <a:p>
            <a:r>
              <a:rPr lang="en-US" sz="2400" dirty="0" smtClean="0"/>
              <a:t>Toda </a:t>
            </a:r>
            <a:r>
              <a:rPr lang="en-US" sz="2400" dirty="0" err="1" smtClean="0"/>
              <a:t>medida</a:t>
            </a:r>
            <a:r>
              <a:rPr lang="en-US" sz="2400" dirty="0" smtClean="0"/>
              <a:t> </a:t>
            </a:r>
            <a:r>
              <a:rPr lang="en-US" sz="2400" dirty="0" err="1" smtClean="0"/>
              <a:t>que</a:t>
            </a:r>
            <a:r>
              <a:rPr lang="en-US" sz="2400" dirty="0" smtClean="0"/>
              <a:t> </a:t>
            </a:r>
            <a:r>
              <a:rPr lang="en-US" sz="2400" dirty="0" err="1" smtClean="0"/>
              <a:t>aumente</a:t>
            </a:r>
            <a:r>
              <a:rPr lang="en-US" sz="2400" dirty="0" smtClean="0"/>
              <a:t> la </a:t>
            </a:r>
            <a:r>
              <a:rPr lang="en-US" sz="2400" dirty="0" err="1" smtClean="0"/>
              <a:t>oferta</a:t>
            </a:r>
            <a:r>
              <a:rPr lang="en-US" sz="2400" dirty="0" smtClean="0"/>
              <a:t> </a:t>
            </a:r>
            <a:r>
              <a:rPr lang="en-US" sz="2400" dirty="0" err="1" smtClean="0"/>
              <a:t>va</a:t>
            </a:r>
            <a:r>
              <a:rPr lang="en-US" sz="2400" dirty="0" smtClean="0"/>
              <a:t> a </a:t>
            </a:r>
            <a:r>
              <a:rPr lang="en-US" sz="2400" dirty="0" err="1" smtClean="0"/>
              <a:t>aumentar</a:t>
            </a:r>
            <a:r>
              <a:rPr lang="en-US" sz="2400" dirty="0" smtClean="0"/>
              <a:t> el </a:t>
            </a:r>
            <a:r>
              <a:rPr lang="en-US" sz="2400" dirty="0" err="1" smtClean="0"/>
              <a:t>consumo</a:t>
            </a:r>
            <a:r>
              <a:rPr lang="en-US" sz="2400" dirty="0" smtClean="0"/>
              <a:t>..  Se </a:t>
            </a:r>
            <a:r>
              <a:rPr lang="en-US" sz="2400" dirty="0" err="1" smtClean="0"/>
              <a:t>maneja</a:t>
            </a:r>
            <a:r>
              <a:rPr lang="en-US" sz="2400" dirty="0" smtClean="0"/>
              <a:t> con la </a:t>
            </a:r>
            <a:r>
              <a:rPr lang="en-US" sz="2400" dirty="0" err="1" smtClean="0"/>
              <a:t>logica</a:t>
            </a:r>
            <a:r>
              <a:rPr lang="en-US" sz="2400" dirty="0" smtClean="0"/>
              <a:t> del </a:t>
            </a:r>
            <a:r>
              <a:rPr lang="en-US" sz="2400" dirty="0" err="1" smtClean="0"/>
              <a:t>mercado</a:t>
            </a:r>
            <a:r>
              <a:rPr lang="en-US" sz="2400" dirty="0" smtClean="0"/>
              <a:t>…</a:t>
            </a:r>
          </a:p>
          <a:p>
            <a:r>
              <a:rPr lang="en-US" sz="2400" dirty="0" err="1" smtClean="0"/>
              <a:t>Neoliberalismo</a:t>
            </a:r>
            <a:r>
              <a:rPr lang="en-US" sz="2400" dirty="0" smtClean="0"/>
              <a:t>…</a:t>
            </a:r>
            <a:r>
              <a:rPr lang="en-US" sz="2400" dirty="0" err="1" smtClean="0"/>
              <a:t>libertad</a:t>
            </a:r>
            <a:r>
              <a:rPr lang="en-US" sz="2400" dirty="0" smtClean="0"/>
              <a:t> </a:t>
            </a:r>
            <a:r>
              <a:rPr lang="en-US" sz="2400" dirty="0" err="1" smtClean="0"/>
              <a:t>absoluta</a:t>
            </a:r>
            <a:r>
              <a:rPr lang="en-US" sz="2400" dirty="0" smtClean="0"/>
              <a:t>…++++</a:t>
            </a:r>
            <a:r>
              <a:rPr lang="en-US" sz="2400" dirty="0" err="1" smtClean="0"/>
              <a:t>consumo</a:t>
            </a:r>
            <a:endParaRPr lang="es-ES" sz="2400" dirty="0"/>
          </a:p>
        </p:txBody>
      </p:sp>
      <p:sp>
        <p:nvSpPr>
          <p:cNvPr id="2" name="1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n-US" dirty="0" smtClean="0"/>
              <a:t>La </a:t>
            </a:r>
            <a:r>
              <a:rPr lang="en-US" dirty="0" err="1" smtClean="0"/>
              <a:t>contradiccion</a:t>
            </a:r>
            <a:r>
              <a:rPr lang="en-US" dirty="0" smtClean="0"/>
              <a:t>  </a:t>
            </a:r>
            <a:r>
              <a:rPr lang="en-US" dirty="0" err="1" smtClean="0"/>
              <a:t>es</a:t>
            </a:r>
            <a:r>
              <a:rPr lang="en-US" dirty="0" smtClean="0"/>
              <a:t> </a:t>
            </a:r>
            <a:r>
              <a:rPr lang="en-US" dirty="0" err="1" smtClean="0"/>
              <a:t>consumo</a:t>
            </a:r>
            <a:r>
              <a:rPr lang="en-US" dirty="0" smtClean="0"/>
              <a:t> o no </a:t>
            </a:r>
            <a:r>
              <a:rPr lang="en-US" dirty="0" err="1" smtClean="0"/>
              <a:t>consumo</a:t>
            </a:r>
            <a:r>
              <a:rPr lang="en-US" dirty="0" smtClean="0"/>
              <a:t> y no </a:t>
            </a:r>
            <a:r>
              <a:rPr lang="en-US" dirty="0" err="1" smtClean="0"/>
              <a:t>represion</a:t>
            </a:r>
            <a:r>
              <a:rPr lang="en-US" dirty="0" smtClean="0"/>
              <a:t>/</a:t>
            </a:r>
            <a:r>
              <a:rPr lang="en-US" dirty="0" err="1" smtClean="0"/>
              <a:t>legalizacion</a:t>
            </a:r>
            <a:endParaRPr lang="en-US" dirty="0" smtClean="0"/>
          </a:p>
          <a:p>
            <a:endParaRPr lang="en-US" dirty="0" smtClean="0"/>
          </a:p>
          <a:p>
            <a:r>
              <a:rPr lang="en-US" dirty="0" smtClean="0"/>
              <a:t>“</a:t>
            </a:r>
            <a:r>
              <a:rPr lang="en-US" dirty="0" err="1" smtClean="0"/>
              <a:t>Abstencionismo</a:t>
            </a:r>
            <a:endParaRPr lang="en-US" dirty="0" smtClean="0"/>
          </a:p>
          <a:p>
            <a:r>
              <a:rPr lang="en-US" dirty="0" smtClean="0"/>
              <a:t>  </a:t>
            </a:r>
            <a:r>
              <a:rPr lang="en-US" dirty="0" err="1" smtClean="0"/>
              <a:t>Reduccion</a:t>
            </a:r>
            <a:r>
              <a:rPr lang="en-US" dirty="0" smtClean="0"/>
              <a:t> de </a:t>
            </a:r>
            <a:r>
              <a:rPr lang="en-US" dirty="0" err="1" smtClean="0"/>
              <a:t>daño</a:t>
            </a:r>
            <a:r>
              <a:rPr lang="en-US" dirty="0" smtClean="0"/>
              <a:t>..</a:t>
            </a:r>
          </a:p>
          <a:p>
            <a:pPr>
              <a:buNone/>
            </a:pPr>
            <a:r>
              <a:rPr lang="en-US" dirty="0" smtClean="0"/>
              <a:t>     </a:t>
            </a:r>
            <a:r>
              <a:rPr lang="es-ES" dirty="0" smtClean="0"/>
              <a:t>Consumo no problemático.</a:t>
            </a:r>
          </a:p>
          <a:p>
            <a:pPr>
              <a:buNone/>
            </a:pPr>
            <a:r>
              <a:rPr lang="es-ES" sz="2400" dirty="0" smtClean="0"/>
              <a:t>La experiencia indica que el consumo no problemático abre las puertas al consumo problemático…</a:t>
            </a:r>
            <a:endParaRPr lang="en-US" sz="2400" dirty="0" smtClean="0"/>
          </a:p>
        </p:txBody>
      </p:sp>
      <p:sp>
        <p:nvSpPr>
          <p:cNvPr id="2" name="1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ES" sz="2400" dirty="0"/>
              <a:t>Los nuevos marcos reglamentarios de los estados de Colorado y Washington, en los Estados Unidos, y del Uruguay han</a:t>
            </a:r>
          </a:p>
          <a:p>
            <a:r>
              <a:rPr lang="es-ES" sz="2400" dirty="0"/>
              <a:t>legalizado el consumo recreativo de cannabis, con algunas restricciones. Esas nuevas leyes contienen también disposiciones</a:t>
            </a:r>
          </a:p>
          <a:p>
            <a:r>
              <a:rPr lang="es-ES" sz="2400" dirty="0"/>
              <a:t>relativas a la cadena de la oferta, incluido el cultivo autorizado o </a:t>
            </a:r>
            <a:r>
              <a:rPr lang="es-ES" sz="2400" dirty="0" smtClean="0"/>
              <a:t>para </a:t>
            </a:r>
            <a:r>
              <a:rPr lang="es-ES" sz="2400" dirty="0"/>
              <a:t>consumo personal</a:t>
            </a:r>
            <a:r>
              <a:rPr lang="es-ES" sz="2400" dirty="0" smtClean="0"/>
              <a:t>.</a:t>
            </a:r>
          </a:p>
          <a:p>
            <a:endParaRPr lang="en-US" sz="2400" dirty="0" smtClean="0"/>
          </a:p>
          <a:p>
            <a:r>
              <a:rPr lang="en-US" sz="2000" dirty="0" smtClean="0"/>
              <a:t>Del </a:t>
            </a:r>
            <a:r>
              <a:rPr lang="en-US" sz="2000" dirty="0" err="1" smtClean="0"/>
              <a:t>Informe</a:t>
            </a:r>
            <a:r>
              <a:rPr lang="en-US" sz="2000" dirty="0" smtClean="0"/>
              <a:t> Mundial 2014 de la ONU </a:t>
            </a:r>
            <a:r>
              <a:rPr lang="en-US" sz="2000" dirty="0" err="1" smtClean="0"/>
              <a:t>sobre</a:t>
            </a:r>
            <a:r>
              <a:rPr lang="en-US" sz="2000" dirty="0" smtClean="0"/>
              <a:t> </a:t>
            </a:r>
            <a:r>
              <a:rPr lang="en-US" sz="2000" dirty="0" err="1" smtClean="0"/>
              <a:t>Narcotrafico</a:t>
            </a:r>
            <a:r>
              <a:rPr lang="en-US" sz="2000" dirty="0" smtClean="0"/>
              <a:t>.</a:t>
            </a:r>
            <a:endParaRPr lang="es-ES" sz="2000" dirty="0" smtClean="0"/>
          </a:p>
        </p:txBody>
      </p:sp>
      <p:sp>
        <p:nvSpPr>
          <p:cNvPr id="2" name="1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r>
              <a:rPr lang="es-ES" sz="2400" dirty="0" smtClean="0"/>
              <a:t> Todavía no es posible evaluar el</a:t>
            </a:r>
          </a:p>
          <a:p>
            <a:r>
              <a:rPr lang="es-ES" sz="2400" dirty="0" smtClean="0"/>
              <a:t>efecto de esos cambios en el consumo de cannabis con fines recreativos o el consumo problemático, ni el efecto que surtirán</a:t>
            </a:r>
          </a:p>
          <a:p>
            <a:r>
              <a:rPr lang="es-ES" sz="2400" dirty="0" smtClean="0"/>
              <a:t>en la gran diversidad de esferas en que pueden incidir, como la salud, la justicia penal y los ingresos y el gasto públicos.</a:t>
            </a:r>
          </a:p>
          <a:p>
            <a:r>
              <a:rPr lang="es-ES" sz="2400" dirty="0" smtClean="0"/>
              <a:t>Se requerirán años de vigilancia atenta para comprender los efectos más amplios de esos nuevos marcos reglamentarios con</a:t>
            </a:r>
          </a:p>
          <a:p>
            <a:r>
              <a:rPr lang="es-ES" sz="2400" dirty="0" smtClean="0"/>
              <a:t>miras a fundamentar futuras decisiones normativas.</a:t>
            </a:r>
          </a:p>
          <a:p>
            <a:endParaRPr lang="es-ES" sz="2400" dirty="0"/>
          </a:p>
        </p:txBody>
      </p:sp>
      <p:sp>
        <p:nvSpPr>
          <p:cNvPr id="2" name="1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ES" dirty="0" smtClean="0"/>
              <a:t>Sobre la base de los resultados de las investigaciones realizadas, cabe pensar que, </a:t>
            </a:r>
            <a:r>
              <a:rPr lang="es-ES" u="sng" dirty="0" smtClean="0"/>
              <a:t>al haber disminuido la percepción de los</a:t>
            </a:r>
          </a:p>
          <a:p>
            <a:r>
              <a:rPr lang="es-ES" u="sng" dirty="0" smtClean="0"/>
              <a:t>riesgos y haber aumentado la disponibilidad,  se incrementara el consumo y la frecuencia de la iniciación en él de los</a:t>
            </a:r>
          </a:p>
          <a:p>
            <a:r>
              <a:rPr lang="es-ES" u="sng" dirty="0" smtClean="0"/>
              <a:t>jóvenes.</a:t>
            </a:r>
            <a:r>
              <a:rPr lang="es-ES" dirty="0" smtClean="0"/>
              <a:t> </a:t>
            </a:r>
            <a:endParaRPr lang="es-ES" dirty="0"/>
          </a:p>
        </p:txBody>
      </p:sp>
      <p:sp>
        <p:nvSpPr>
          <p:cNvPr id="2" name="1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 dirty="0" smtClean="0"/>
              <a:t>Se prevé que los ingresos fiscales por la venta de cannabis al por menor significarán ingresos públicos.</a:t>
            </a:r>
          </a:p>
          <a:p>
            <a:r>
              <a:rPr lang="es-ES" dirty="0" smtClean="0"/>
              <a:t>Sin embargo, se deberá evaluar con cautela si esos ingresos se contrarrestan con los gastos en prevención y atención de</a:t>
            </a:r>
          </a:p>
          <a:p>
            <a:r>
              <a:rPr lang="es-ES" dirty="0" smtClean="0"/>
              <a:t>salud.</a:t>
            </a:r>
          </a:p>
          <a:p>
            <a:endParaRPr lang="es-ES" dirty="0"/>
          </a:p>
        </p:txBody>
      </p:sp>
      <p:sp>
        <p:nvSpPr>
          <p:cNvPr id="2" name="1 Título"/>
          <p:cNvSpPr>
            <a:spLocks noGrp="1"/>
          </p:cNvSpPr>
          <p:nvPr>
            <p:ph type="title"/>
          </p:nvPr>
        </p:nvSpPr>
        <p:spPr/>
        <p:txBody>
          <a:bodyPr/>
          <a:lstStyle/>
          <a:p>
            <a:endParaRPr lang="es-E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 dirty="0" smtClean="0"/>
              <a:t>. </a:t>
            </a:r>
          </a:p>
          <a:p>
            <a:endParaRPr lang="es-ES" dirty="0" smtClean="0"/>
          </a:p>
          <a:p>
            <a:endParaRPr lang="es-ES" dirty="0" smtClean="0"/>
          </a:p>
          <a:p>
            <a:r>
              <a:rPr lang="es-ES" dirty="0" smtClean="0"/>
              <a:t>NO estamos hablando  del ¨problema de una plantita, estamos pensando en el futuro de millones de jóvenes argentinos.</a:t>
            </a:r>
            <a:endParaRPr lang="es-ES" dirty="0"/>
          </a:p>
        </p:txBody>
      </p:sp>
      <p:sp>
        <p:nvSpPr>
          <p:cNvPr id="2" name="1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ES" sz="4400" dirty="0" smtClean="0"/>
              <a:t>HOY PREVENIR  ES INFORMAR Y DESACTIVAR LOS MITOS</a:t>
            </a:r>
            <a:endParaRPr lang="es-ES" sz="4400" dirty="0"/>
          </a:p>
        </p:txBody>
      </p:sp>
      <p:sp>
        <p:nvSpPr>
          <p:cNvPr id="2" name="1 Título"/>
          <p:cNvSpPr>
            <a:spLocks noGrp="1"/>
          </p:cNvSpPr>
          <p:nvPr>
            <p:ph type="title"/>
          </p:nvPr>
        </p:nvSpPr>
        <p:spPr/>
        <p:txBody>
          <a:bodyPr/>
          <a:lstStyle/>
          <a:p>
            <a:endParaRPr lang="es-E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endParaRPr lang="es-ES" sz="2000" dirty="0" smtClean="0"/>
          </a:p>
          <a:p>
            <a:endParaRPr lang="es-ES" sz="2000" dirty="0"/>
          </a:p>
          <a:p>
            <a:r>
              <a:rPr lang="es-ES" sz="2000" dirty="0" smtClean="0"/>
              <a:t>La </a:t>
            </a:r>
            <a:r>
              <a:rPr lang="es-ES" sz="2000" dirty="0"/>
              <a:t>lucha contra el narcotráfico no puede fundarse</a:t>
            </a:r>
          </a:p>
          <a:p>
            <a:r>
              <a:rPr lang="es-ES" sz="2000" dirty="0"/>
              <a:t>en una acción represiva sobre las víctimas</a:t>
            </a:r>
          </a:p>
          <a:p>
            <a:r>
              <a:rPr lang="es-ES" sz="2000" dirty="0"/>
              <a:t>ni sobre los eslabones más precarios de</a:t>
            </a:r>
          </a:p>
          <a:p>
            <a:r>
              <a:rPr lang="es-ES" sz="2000" dirty="0"/>
              <a:t>la cadena sino que </a:t>
            </a:r>
            <a:r>
              <a:rPr lang="es-ES" sz="2000" u="sng" dirty="0"/>
              <a:t>debe centrarse y extremar</a:t>
            </a:r>
          </a:p>
          <a:p>
            <a:r>
              <a:rPr lang="es-ES" sz="2000" u="sng" dirty="0"/>
              <a:t>esfuerzo en erradicar las organizaciones delictivas,</a:t>
            </a:r>
          </a:p>
          <a:p>
            <a:r>
              <a:rPr lang="es-ES" sz="2000" u="sng" dirty="0"/>
              <a:t>circuitos económicos y políticos que</a:t>
            </a:r>
          </a:p>
          <a:p>
            <a:r>
              <a:rPr lang="es-ES" sz="2000" u="sng" dirty="0"/>
              <a:t>protegen y promueven la venta y consumo de</a:t>
            </a:r>
          </a:p>
          <a:p>
            <a:r>
              <a:rPr lang="es-ES" sz="2000" u="sng" dirty="0"/>
              <a:t>drogas ilegales.</a:t>
            </a:r>
          </a:p>
          <a:p>
            <a:endParaRPr lang="es-ES" sz="1400" dirty="0" smtClean="0"/>
          </a:p>
          <a:p>
            <a:endParaRPr lang="es-ES" sz="1400" dirty="0"/>
          </a:p>
        </p:txBody>
      </p:sp>
      <p:sp>
        <p:nvSpPr>
          <p:cNvPr id="2" name="1 Título"/>
          <p:cNvSpPr>
            <a:spLocks noGrp="1"/>
          </p:cNvSpPr>
          <p:nvPr>
            <p:ph type="title"/>
          </p:nvPr>
        </p:nvSpPr>
        <p:spPr>
          <a:xfrm>
            <a:off x="457200" y="620688"/>
            <a:ext cx="8229600" cy="1584176"/>
          </a:xfrm>
        </p:spPr>
        <p:txBody>
          <a:bodyPr>
            <a:normAutofit fontScale="90000"/>
          </a:bodyPr>
          <a:lstStyle/>
          <a:p>
            <a:r>
              <a:rPr lang="en-US" sz="3600" dirty="0" err="1" smtClean="0"/>
              <a:t>Recomendaciones</a:t>
            </a:r>
            <a:r>
              <a:rPr lang="en-US" dirty="0" smtClean="0"/>
              <a:t/>
            </a:r>
            <a:br>
              <a:rPr lang="en-US" dirty="0" smtClean="0"/>
            </a:br>
            <a:r>
              <a:rPr lang="es-ES" sz="3100" b="1" dirty="0" smtClean="0"/>
              <a:t> </a:t>
            </a:r>
            <a:r>
              <a:rPr lang="es-ES" sz="2700" b="1" dirty="0"/>
              <a:t>B</a:t>
            </a:r>
            <a:r>
              <a:rPr lang="es-ES" sz="2700" b="1" dirty="0" smtClean="0"/>
              <a:t>arómetro del narcotráfico y las adicciones en la argentina</a:t>
            </a:r>
            <a:br>
              <a:rPr lang="es-ES" sz="2700" b="1" dirty="0" smtClean="0"/>
            </a:br>
            <a:r>
              <a:rPr lang="es-ES" sz="1800" b="1" dirty="0" smtClean="0"/>
              <a:t>Observatorio de la Universidad </a:t>
            </a:r>
            <a:r>
              <a:rPr lang="es-ES" sz="1800" b="1" dirty="0" err="1" smtClean="0"/>
              <a:t>Catolica</a:t>
            </a:r>
            <a:r>
              <a:rPr lang="es-ES" sz="1800" b="1" dirty="0" smtClean="0"/>
              <a:t> Argentina 2014</a:t>
            </a:r>
            <a:r>
              <a:rPr lang="es-ES" b="1" dirty="0" smtClean="0"/>
              <a:t/>
            </a:r>
            <a:br>
              <a:rPr lang="es-ES" b="1" dirty="0" smtClean="0"/>
            </a:br>
            <a:endParaRPr lang="es-E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endParaRPr lang="es-ES" sz="2000" dirty="0" smtClean="0"/>
          </a:p>
          <a:p>
            <a:endParaRPr lang="es-ES" sz="2000" dirty="0"/>
          </a:p>
          <a:p>
            <a:endParaRPr lang="es-ES" sz="2000" dirty="0" smtClean="0"/>
          </a:p>
          <a:p>
            <a:r>
              <a:rPr lang="es-ES" sz="2000" dirty="0" smtClean="0"/>
              <a:t>• Es necesario establecer un consenso amplio</a:t>
            </a:r>
          </a:p>
          <a:p>
            <a:r>
              <a:rPr lang="es-ES" sz="2000" dirty="0" smtClean="0"/>
              <a:t>entre las principales fuerzas políticas y organizaciones</a:t>
            </a:r>
          </a:p>
          <a:p>
            <a:r>
              <a:rPr lang="es-ES" sz="2000" dirty="0" smtClean="0"/>
              <a:t>sociales del país sobre políticas estratégicas</a:t>
            </a:r>
          </a:p>
          <a:p>
            <a:r>
              <a:rPr lang="es-ES" sz="2000" dirty="0" smtClean="0"/>
              <a:t>que tengan como área prioritaria tanto</a:t>
            </a:r>
          </a:p>
          <a:p>
            <a:r>
              <a:rPr lang="es-ES" sz="2000" dirty="0" smtClean="0"/>
              <a:t>la erradicación de las bandas delictivas como</a:t>
            </a:r>
          </a:p>
          <a:p>
            <a:r>
              <a:rPr lang="es-ES" sz="2000" dirty="0" smtClean="0"/>
              <a:t>la inclusión social de las poblaciones en riesgo.</a:t>
            </a:r>
          </a:p>
          <a:p>
            <a:endParaRPr lang="es-ES" sz="2000" dirty="0"/>
          </a:p>
        </p:txBody>
      </p:sp>
      <p:sp>
        <p:nvSpPr>
          <p:cNvPr id="2" name="1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endParaRPr lang="es-ES" sz="2000" dirty="0" smtClean="0"/>
          </a:p>
          <a:p>
            <a:endParaRPr lang="es-ES" sz="2000" dirty="0"/>
          </a:p>
          <a:p>
            <a:r>
              <a:rPr lang="es-ES" sz="2000" dirty="0" smtClean="0"/>
              <a:t>• La prevención del consumo de las sustancias</a:t>
            </a:r>
          </a:p>
          <a:p>
            <a:r>
              <a:rPr lang="es-ES" sz="2000" dirty="0" smtClean="0"/>
              <a:t>psicoactivas se vincula a la distribución</a:t>
            </a:r>
          </a:p>
          <a:p>
            <a:r>
              <a:rPr lang="es-ES" sz="2000" dirty="0" smtClean="0"/>
              <a:t>y comercialización de drogas. </a:t>
            </a:r>
          </a:p>
          <a:p>
            <a:endParaRPr lang="es-ES" sz="2000" dirty="0" smtClean="0"/>
          </a:p>
          <a:p>
            <a:r>
              <a:rPr lang="es-ES" sz="2000" dirty="0" smtClean="0"/>
              <a:t>En este caso, la</a:t>
            </a:r>
          </a:p>
          <a:p>
            <a:r>
              <a:rPr lang="es-ES" sz="2000" dirty="0" smtClean="0"/>
              <a:t>conducta preventiva debería centrarse en intervenciones</a:t>
            </a:r>
          </a:p>
          <a:p>
            <a:r>
              <a:rPr lang="es-ES" sz="2000" dirty="0" smtClean="0"/>
              <a:t>que interrumpan y eviten la producción,</a:t>
            </a:r>
          </a:p>
          <a:p>
            <a:r>
              <a:rPr lang="es-ES" sz="2000" dirty="0" smtClean="0"/>
              <a:t>venta y tráfico de las drogas en espacios</a:t>
            </a:r>
          </a:p>
          <a:p>
            <a:r>
              <a:rPr lang="es-ES" sz="2000" dirty="0" smtClean="0"/>
              <a:t>comunitarios.</a:t>
            </a:r>
          </a:p>
          <a:p>
            <a:endParaRPr lang="es-ES" sz="1600" dirty="0"/>
          </a:p>
        </p:txBody>
      </p:sp>
      <p:sp>
        <p:nvSpPr>
          <p:cNvPr id="2" name="1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endParaRPr lang="es-ES" sz="2000" dirty="0" smtClean="0"/>
          </a:p>
          <a:p>
            <a:endParaRPr lang="es-ES" sz="2000" dirty="0"/>
          </a:p>
          <a:p>
            <a:r>
              <a:rPr lang="es-ES" sz="2000" dirty="0" smtClean="0"/>
              <a:t>• La prevención de las adicciones debería entenderse</a:t>
            </a:r>
          </a:p>
          <a:p>
            <a:r>
              <a:rPr lang="es-ES" sz="2000" dirty="0" smtClean="0"/>
              <a:t>como un proceso integral para promover</a:t>
            </a:r>
          </a:p>
          <a:p>
            <a:r>
              <a:rPr lang="es-ES" sz="2000" dirty="0" smtClean="0"/>
              <a:t>un cambio en la situación actual en toda su</a:t>
            </a:r>
          </a:p>
          <a:p>
            <a:r>
              <a:rPr lang="es-ES" sz="2000" dirty="0" smtClean="0"/>
              <a:t>complejidad, a través de una propuesta para el</a:t>
            </a:r>
          </a:p>
          <a:p>
            <a:r>
              <a:rPr lang="es-ES" sz="2000" dirty="0" smtClean="0"/>
              <a:t>desarrollo de acciones y proyectos preventivos</a:t>
            </a:r>
          </a:p>
          <a:p>
            <a:r>
              <a:rPr lang="es-ES" sz="2000" dirty="0" smtClean="0"/>
              <a:t>basados en la participación comunitaria y la</a:t>
            </a:r>
          </a:p>
          <a:p>
            <a:r>
              <a:rPr lang="es-ES" sz="2000" dirty="0" smtClean="0"/>
              <a:t>coordinación de diversas instituciones y actores</a:t>
            </a:r>
          </a:p>
          <a:p>
            <a:r>
              <a:rPr lang="es-ES" sz="2000" dirty="0" smtClean="0"/>
              <a:t>sociales.</a:t>
            </a:r>
          </a:p>
          <a:p>
            <a:endParaRPr lang="es-ES" sz="1800" dirty="0"/>
          </a:p>
        </p:txBody>
      </p:sp>
      <p:sp>
        <p:nvSpPr>
          <p:cNvPr id="2" name="1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ES" sz="2000" dirty="0" smtClean="0"/>
              <a:t>• El registro de venta de drogas en el barrio</a:t>
            </a:r>
          </a:p>
          <a:p>
            <a:r>
              <a:rPr lang="es-ES" sz="2000" dirty="0" smtClean="0"/>
              <a:t>desciende de manera poco relevante ante una</a:t>
            </a:r>
          </a:p>
          <a:p>
            <a:r>
              <a:rPr lang="es-ES" sz="2000" dirty="0" smtClean="0"/>
              <a:t>mayor presencia policial, con excepción de los</a:t>
            </a:r>
          </a:p>
          <a:p>
            <a:r>
              <a:rPr lang="es-ES" sz="2000" dirty="0" smtClean="0"/>
              <a:t>barrios de nivel socioeconómico medio, donde</a:t>
            </a:r>
          </a:p>
          <a:p>
            <a:r>
              <a:rPr lang="es-ES" sz="2000" dirty="0" smtClean="0"/>
              <a:t>la presencia de fuerzas de seguridad logra </a:t>
            </a:r>
            <a:r>
              <a:rPr lang="es-ES" sz="2000" dirty="0" err="1" smtClean="0"/>
              <a:t>ma</a:t>
            </a:r>
            <a:r>
              <a:rPr lang="es-ES" sz="2000" dirty="0" smtClean="0"/>
              <a:t>-</a:t>
            </a:r>
          </a:p>
          <a:p>
            <a:r>
              <a:rPr lang="es-ES" sz="2000" dirty="0" err="1" smtClean="0"/>
              <a:t>yor</a:t>
            </a:r>
            <a:r>
              <a:rPr lang="es-ES" sz="2000" dirty="0" smtClean="0"/>
              <a:t> impacto. </a:t>
            </a:r>
          </a:p>
          <a:p>
            <a:endParaRPr lang="es-ES" sz="2000" dirty="0" smtClean="0"/>
          </a:p>
          <a:p>
            <a:r>
              <a:rPr lang="es-ES" sz="2000" dirty="0" smtClean="0"/>
              <a:t>Esto estaría indicando que en los</a:t>
            </a:r>
          </a:p>
          <a:p>
            <a:r>
              <a:rPr lang="es-ES" sz="2000" dirty="0" smtClean="0"/>
              <a:t>barrios más pobres o medios profesionales</a:t>
            </a:r>
          </a:p>
          <a:p>
            <a:r>
              <a:rPr lang="es-ES" sz="2000" dirty="0" smtClean="0"/>
              <a:t>existe un déficit de control, falta de efectividad</a:t>
            </a:r>
          </a:p>
          <a:p>
            <a:r>
              <a:rPr lang="es-ES" sz="2000" dirty="0" smtClean="0"/>
              <a:t>o connivencia policial con esta forma de</a:t>
            </a:r>
          </a:p>
          <a:p>
            <a:r>
              <a:rPr lang="es-ES" sz="2000" dirty="0" smtClean="0"/>
              <a:t>comercio ilegal.</a:t>
            </a:r>
          </a:p>
          <a:p>
            <a:endParaRPr lang="es-ES" sz="1400" dirty="0" smtClean="0"/>
          </a:p>
          <a:p>
            <a:endParaRPr lang="es-ES" sz="1800" dirty="0"/>
          </a:p>
        </p:txBody>
      </p:sp>
      <p:sp>
        <p:nvSpPr>
          <p:cNvPr id="2" name="1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ES" sz="2000" dirty="0" smtClean="0"/>
              <a:t>• En hogares donde son más precarias las condiciones</a:t>
            </a:r>
          </a:p>
          <a:p>
            <a:r>
              <a:rPr lang="es-ES" sz="2000" dirty="0" smtClean="0"/>
              <a:t>socioeconómicas, educativas, laborales</a:t>
            </a:r>
          </a:p>
          <a:p>
            <a:r>
              <a:rPr lang="es-ES" sz="2000" dirty="0" smtClean="0"/>
              <a:t>y residenciales se registran mayores índices</a:t>
            </a:r>
          </a:p>
          <a:p>
            <a:r>
              <a:rPr lang="es-ES" sz="2000" dirty="0" smtClean="0"/>
              <a:t>de drogadicción. </a:t>
            </a:r>
          </a:p>
          <a:p>
            <a:endParaRPr lang="es-ES" sz="2000" dirty="0" smtClean="0"/>
          </a:p>
          <a:p>
            <a:endParaRPr lang="es-ES" sz="2000" dirty="0" smtClean="0"/>
          </a:p>
          <a:p>
            <a:r>
              <a:rPr lang="es-ES" sz="2000" dirty="0" smtClean="0"/>
              <a:t>Mejorar la calidad educativa,</a:t>
            </a:r>
          </a:p>
          <a:p>
            <a:r>
              <a:rPr lang="es-ES" sz="2000" dirty="0" smtClean="0"/>
              <a:t>crear un hábitat inclusivo, acceder a mejores</a:t>
            </a:r>
          </a:p>
          <a:p>
            <a:r>
              <a:rPr lang="es-ES" sz="2000" dirty="0" smtClean="0"/>
              <a:t>escenarios de vida y de empleo son factores</a:t>
            </a:r>
          </a:p>
          <a:p>
            <a:r>
              <a:rPr lang="es-ES" sz="2000" dirty="0" smtClean="0"/>
              <a:t>que reducen de manera significativa en riesgo</a:t>
            </a:r>
          </a:p>
          <a:p>
            <a:r>
              <a:rPr lang="es-ES" sz="2000" dirty="0" smtClean="0"/>
              <a:t>a adicciones en los sectores más pobres.</a:t>
            </a:r>
          </a:p>
          <a:p>
            <a:endParaRPr lang="es-ES" sz="2000" dirty="0"/>
          </a:p>
        </p:txBody>
      </p:sp>
      <p:sp>
        <p:nvSpPr>
          <p:cNvPr id="2" name="1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endParaRPr lang="es-ES" sz="2000" dirty="0" smtClean="0"/>
          </a:p>
          <a:p>
            <a:endParaRPr lang="es-ES" sz="2000" dirty="0"/>
          </a:p>
          <a:p>
            <a:r>
              <a:rPr lang="es-ES" sz="2000" dirty="0" smtClean="0"/>
              <a:t>• El perfil de los hogares extendidos o nucleares</a:t>
            </a:r>
          </a:p>
          <a:p>
            <a:r>
              <a:rPr lang="es-ES" sz="2000" dirty="0" smtClean="0"/>
              <a:t>incompletos muestra que determinado entorno</a:t>
            </a:r>
          </a:p>
          <a:p>
            <a:r>
              <a:rPr lang="es-ES" sz="2000" dirty="0" smtClean="0"/>
              <a:t>familiar constituye un factor asociado a</a:t>
            </a:r>
          </a:p>
          <a:p>
            <a:r>
              <a:rPr lang="es-ES" sz="2000" dirty="0" smtClean="0"/>
              <a:t>las adicciones, creando una especie de efecto</a:t>
            </a:r>
          </a:p>
          <a:p>
            <a:r>
              <a:rPr lang="es-ES" sz="2000" dirty="0" smtClean="0"/>
              <a:t>múltiple en donde la composición del hogar</a:t>
            </a:r>
          </a:p>
          <a:p>
            <a:r>
              <a:rPr lang="es-ES" sz="2000" dirty="0" smtClean="0"/>
              <a:t>influye en la adicción así como la adicción repercute</a:t>
            </a:r>
          </a:p>
          <a:p>
            <a:r>
              <a:rPr lang="es-ES" sz="2000" dirty="0" smtClean="0"/>
              <a:t>negativamente sobre la convivencia</a:t>
            </a:r>
          </a:p>
          <a:p>
            <a:r>
              <a:rPr lang="es-ES" sz="2000" dirty="0" smtClean="0"/>
              <a:t>familiar.</a:t>
            </a:r>
          </a:p>
          <a:p>
            <a:endParaRPr lang="es-ES" sz="2000" dirty="0"/>
          </a:p>
        </p:txBody>
      </p:sp>
      <p:sp>
        <p:nvSpPr>
          <p:cNvPr id="2" name="1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endParaRPr lang="en-US" sz="2000" dirty="0" smtClean="0"/>
          </a:p>
          <a:p>
            <a:r>
              <a:rPr lang="en-US" sz="2000" dirty="0" err="1" smtClean="0"/>
              <a:t>Crear</a:t>
            </a:r>
            <a:r>
              <a:rPr lang="en-US" sz="2000" dirty="0" smtClean="0"/>
              <a:t> </a:t>
            </a:r>
            <a:r>
              <a:rPr lang="en-US" sz="2000" dirty="0" err="1" smtClean="0"/>
              <a:t>recursos</a:t>
            </a:r>
            <a:r>
              <a:rPr lang="en-US" sz="2000" dirty="0" smtClean="0"/>
              <a:t> y </a:t>
            </a:r>
            <a:r>
              <a:rPr lang="en-US" sz="2000" dirty="0" err="1" smtClean="0"/>
              <a:t>fortalezas</a:t>
            </a:r>
            <a:r>
              <a:rPr lang="en-US" sz="2000" dirty="0" smtClean="0"/>
              <a:t> </a:t>
            </a:r>
            <a:r>
              <a:rPr lang="en-US" sz="2000" dirty="0" err="1" smtClean="0"/>
              <a:t>psicosociales</a:t>
            </a:r>
            <a:r>
              <a:rPr lang="en-US" sz="2000" dirty="0" smtClean="0"/>
              <a:t> a </a:t>
            </a:r>
            <a:r>
              <a:rPr lang="en-US" sz="2000" dirty="0" err="1" smtClean="0"/>
              <a:t>traves</a:t>
            </a:r>
            <a:endParaRPr lang="es-ES" sz="2000" dirty="0" smtClean="0"/>
          </a:p>
          <a:p>
            <a:r>
              <a:rPr lang="es-ES" sz="2000" dirty="0" smtClean="0"/>
              <a:t>de modos adecuados de afrontamiento, de</a:t>
            </a:r>
          </a:p>
          <a:p>
            <a:r>
              <a:rPr lang="es-ES" sz="2000" dirty="0" smtClean="0"/>
              <a:t>actitudes frente a la externalidad y de contención</a:t>
            </a:r>
          </a:p>
          <a:p>
            <a:r>
              <a:rPr lang="es-ES" sz="2000" dirty="0" smtClean="0"/>
              <a:t>social, mejoran la calidad de salud tanto</a:t>
            </a:r>
          </a:p>
          <a:p>
            <a:r>
              <a:rPr lang="es-ES" sz="2000" dirty="0" smtClean="0"/>
              <a:t>física como mental de las personas que se encuentran</a:t>
            </a:r>
          </a:p>
          <a:p>
            <a:r>
              <a:rPr lang="es-ES" sz="2000" dirty="0" smtClean="0"/>
              <a:t>atravesadas por un contexto familiar</a:t>
            </a:r>
          </a:p>
          <a:p>
            <a:r>
              <a:rPr lang="es-ES" sz="2000" dirty="0" smtClean="0"/>
              <a:t>con adicciones.</a:t>
            </a:r>
          </a:p>
          <a:p>
            <a:endParaRPr lang="es-ES" sz="1800" dirty="0" smtClean="0"/>
          </a:p>
        </p:txBody>
      </p:sp>
      <p:sp>
        <p:nvSpPr>
          <p:cNvPr id="2" name="1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685800" y="1000125"/>
            <a:ext cx="7772400" cy="1428750"/>
          </a:xfrm>
        </p:spPr>
        <p:txBody>
          <a:bodyPr/>
          <a:lstStyle/>
          <a:p>
            <a:pPr eaLnBrk="1" hangingPunct="1"/>
            <a:r>
              <a:rPr lang="es-ES_tradnl" smtClean="0"/>
              <a:t>Muchas Gracias</a:t>
            </a:r>
            <a:endParaRPr lang="es-ES" smtClean="0"/>
          </a:p>
        </p:txBody>
      </p:sp>
      <p:sp>
        <p:nvSpPr>
          <p:cNvPr id="78851" name="Rectangle 3"/>
          <p:cNvSpPr>
            <a:spLocks noGrp="1" noChangeArrowheads="1"/>
          </p:cNvSpPr>
          <p:nvPr>
            <p:ph type="subTitle" idx="1"/>
          </p:nvPr>
        </p:nvSpPr>
        <p:spPr>
          <a:xfrm>
            <a:off x="1371600" y="2643188"/>
            <a:ext cx="6400800" cy="1500187"/>
          </a:xfrm>
        </p:spPr>
        <p:txBody>
          <a:bodyPr/>
          <a:lstStyle/>
          <a:p>
            <a:pPr eaLnBrk="1" hangingPunct="1"/>
            <a:r>
              <a:rPr lang="es-MX" sz="4800" dirty="0" smtClean="0"/>
              <a:t>steinenr@gmail.com</a:t>
            </a:r>
            <a:endParaRPr lang="es-ES" sz="4800" dirty="0" smtClean="0"/>
          </a:p>
          <a:p>
            <a:pPr eaLnBrk="1" hangingPunct="1"/>
            <a:endParaRPr lang="es-ES_tradnl" dirty="0" smtClean="0"/>
          </a:p>
        </p:txBody>
      </p:sp>
      <p:pic>
        <p:nvPicPr>
          <p:cNvPr id="78852" name="Picture 4"/>
          <p:cNvPicPr>
            <a:picLocks noChangeAspect="1" noChangeArrowheads="1"/>
          </p:cNvPicPr>
          <p:nvPr/>
        </p:nvPicPr>
        <p:blipFill>
          <a:blip r:embed="rId2" cstate="print"/>
          <a:srcRect/>
          <a:stretch>
            <a:fillRect/>
          </a:stretch>
        </p:blipFill>
        <p:spPr bwMode="auto">
          <a:xfrm>
            <a:off x="2428875" y="3716338"/>
            <a:ext cx="4286250" cy="2427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lvl="0"/>
            <a:r>
              <a:rPr lang="es-ES" sz="4400" b="1" dirty="0"/>
              <a:t>Mito:</a:t>
            </a:r>
            <a:r>
              <a:rPr lang="es-ES" b="1" dirty="0"/>
              <a:t> el  tabaco y el alcohol hacen más daño que fumar marihuana: </a:t>
            </a:r>
            <a:endParaRPr lang="es-ES" dirty="0"/>
          </a:p>
          <a:p>
            <a:pPr lvl="1"/>
            <a:r>
              <a:rPr lang="es-ES" b="1" dirty="0"/>
              <a:t>Realidad:</a:t>
            </a:r>
            <a:r>
              <a:rPr lang="es-ES" dirty="0"/>
              <a:t> los daños se refieren a consumo crónico. </a:t>
            </a:r>
            <a:endParaRPr lang="es-ES" dirty="0" smtClean="0"/>
          </a:p>
          <a:p>
            <a:pPr lvl="1"/>
            <a:r>
              <a:rPr lang="es-ES" dirty="0" smtClean="0"/>
              <a:t>No </a:t>
            </a:r>
            <a:r>
              <a:rPr lang="es-ES" dirty="0"/>
              <a:t>se puede comparar quien hace más daño si no se establece los tiempos de consumo. El consumo crónico de marihuana produce más daño pulmonar que el tabaco</a:t>
            </a:r>
            <a:r>
              <a:rPr lang="es-ES" dirty="0" smtClean="0"/>
              <a:t>, (43% mas de </a:t>
            </a:r>
            <a:r>
              <a:rPr lang="es-ES" dirty="0" err="1" smtClean="0"/>
              <a:t>cancer</a:t>
            </a:r>
            <a:r>
              <a:rPr lang="es-ES" dirty="0" smtClean="0"/>
              <a:t>) </a:t>
            </a:r>
            <a:r>
              <a:rPr lang="es-ES" dirty="0"/>
              <a:t>además de sus efectos negativos (disminución de la memoria, de la atención, etc.); </a:t>
            </a:r>
          </a:p>
          <a:p>
            <a:endParaRPr lang="es-ES" sz="2000" dirty="0"/>
          </a:p>
        </p:txBody>
      </p:sp>
      <p:sp>
        <p:nvSpPr>
          <p:cNvPr id="2" name="1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 dirty="0" smtClean="0"/>
              <a:t>pero, particularmente en jóvenes, disminución de </a:t>
            </a:r>
            <a:r>
              <a:rPr lang="es-ES" dirty="0" err="1" smtClean="0"/>
              <a:t>espermatogénesis</a:t>
            </a:r>
            <a:r>
              <a:rPr lang="es-ES" dirty="0" smtClean="0"/>
              <a:t> en varones y alteraciones del ciclo menstrual en las chicas.(...) </a:t>
            </a:r>
          </a:p>
          <a:p>
            <a:endParaRPr lang="es-ES" dirty="0" smtClean="0"/>
          </a:p>
          <a:p>
            <a:r>
              <a:rPr lang="es-ES" dirty="0" smtClean="0"/>
              <a:t>y lo más grave: produce el síndrome </a:t>
            </a:r>
            <a:r>
              <a:rPr lang="es-ES" dirty="0" err="1" smtClean="0"/>
              <a:t>amotivacional</a:t>
            </a:r>
            <a:r>
              <a:rPr lang="es-MX" dirty="0" smtClean="0"/>
              <a:t>.</a:t>
            </a:r>
            <a:endParaRPr lang="es-ES" dirty="0"/>
          </a:p>
        </p:txBody>
      </p:sp>
      <p:sp>
        <p:nvSpPr>
          <p:cNvPr id="2" name="1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342900" lvl="1" indent="-342900">
              <a:buFont typeface="Arial" pitchFamily="34" charset="0"/>
              <a:buChar char="•"/>
            </a:pPr>
            <a:r>
              <a:rPr lang="es-MX" dirty="0" smtClean="0"/>
              <a:t>	Frente al consumo prolongado y crónico aparece el llamado "síndrome </a:t>
            </a:r>
            <a:r>
              <a:rPr lang="es-MX" dirty="0" err="1" smtClean="0"/>
              <a:t>amotivacional</a:t>
            </a:r>
            <a:r>
              <a:rPr lang="es-MX" dirty="0" smtClean="0"/>
              <a:t>", mostrándose los </a:t>
            </a:r>
            <a:r>
              <a:rPr lang="es-MX" dirty="0" err="1" smtClean="0"/>
              <a:t>jovenes</a:t>
            </a:r>
            <a:r>
              <a:rPr lang="es-MX" dirty="0" smtClean="0"/>
              <a:t>,  apáticos, lentos, desinteresados en el trabajo, el estudio, incluso en definiciones vitales; y sensación depresiva más o menos constante. </a:t>
            </a:r>
          </a:p>
          <a:p>
            <a:pPr marL="342900" lvl="1" indent="-342900">
              <a:buFont typeface="Arial" pitchFamily="34" charset="0"/>
              <a:buChar char="•"/>
            </a:pPr>
            <a:endParaRPr lang="es-MX" dirty="0" smtClean="0"/>
          </a:p>
          <a:p>
            <a:pPr marL="342900" lvl="1" indent="-342900">
              <a:buFont typeface="Arial" pitchFamily="34" charset="0"/>
              <a:buChar char="•"/>
            </a:pPr>
            <a:r>
              <a:rPr lang="es-MX" dirty="0" smtClean="0"/>
              <a:t>Consulta de mamás más frecuente: mi hijo es buen chico, inteligente, pero no tiene ganas de hacer nada… pregunta siguiente: ¿consume? (no siempre,  pero  alerta...).</a:t>
            </a:r>
            <a:endParaRPr lang="es-ES" dirty="0" smtClean="0"/>
          </a:p>
          <a:p>
            <a:endParaRPr lang="es-ES" sz="2000" dirty="0"/>
          </a:p>
        </p:txBody>
      </p:sp>
      <p:sp>
        <p:nvSpPr>
          <p:cNvPr id="2" name="1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604</TotalTime>
  <Words>3347</Words>
  <Application>Microsoft Office PowerPoint</Application>
  <PresentationFormat>Presentación en pantalla (4:3)</PresentationFormat>
  <Paragraphs>304</Paragraphs>
  <Slides>69</Slides>
  <Notes>0</Notes>
  <HiddenSlides>0</HiddenSlides>
  <MMClips>0</MMClips>
  <ScaleCrop>false</ScaleCrop>
  <HeadingPairs>
    <vt:vector size="4" baseType="variant">
      <vt:variant>
        <vt:lpstr>Tema</vt:lpstr>
      </vt:variant>
      <vt:variant>
        <vt:i4>1</vt:i4>
      </vt:variant>
      <vt:variant>
        <vt:lpstr>Títulos de diapositiva</vt:lpstr>
      </vt:variant>
      <vt:variant>
        <vt:i4>69</vt:i4>
      </vt:variant>
    </vt:vector>
  </HeadingPairs>
  <TitlesOfParts>
    <vt:vector size="70" baseType="lpstr">
      <vt:lpstr>Concurrencia</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Cannabis sintetico</vt:lpstr>
      <vt:lpstr>Marihuana de laboratorio: el nuevo peligro entre los jóvenes</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Uso medicinal:  experiencia….</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El uso del consumo con fines de dominacion politica y cultural</vt:lpstr>
      <vt:lpstr>Diapositiva 45</vt:lpstr>
      <vt:lpstr>Diapositiva 46</vt:lpstr>
      <vt:lpstr>Diapositiva 47</vt:lpstr>
      <vt:lpstr>Recomendaciones  Barómetro del narcotráfico y las adicciones en la argentina Observatorio de la Universidad Catolica Argentina 2014 </vt:lpstr>
      <vt:lpstr>Diapositiva 49</vt:lpstr>
      <vt:lpstr>Diapositiva 50</vt:lpstr>
      <vt:lpstr>Muchas Gracias</vt:lpstr>
      <vt:lpstr>Diapositiva 52</vt:lpstr>
      <vt:lpstr>Algunas cuestiones en debate</vt:lpstr>
      <vt:lpstr>Diapositiva 54</vt:lpstr>
      <vt:lpstr>Diapositiva 55</vt:lpstr>
      <vt:lpstr>Diapositiva 56</vt:lpstr>
      <vt:lpstr>Diapositiva 57</vt:lpstr>
      <vt:lpstr>Diapositiva 58</vt:lpstr>
      <vt:lpstr>Diapositiva 59</vt:lpstr>
      <vt:lpstr>Diapositiva 60</vt:lpstr>
      <vt:lpstr>Recomendaciones  Barómetro del narcotráfico y las adicciones en la argentina Observatorio de la Universidad Catolica Argentina 2014 </vt:lpstr>
      <vt:lpstr>Diapositiva 62</vt:lpstr>
      <vt:lpstr>Diapositiva 63</vt:lpstr>
      <vt:lpstr>Diapositiva 64</vt:lpstr>
      <vt:lpstr>Diapositiva 65</vt:lpstr>
      <vt:lpstr>Diapositiva 66</vt:lpstr>
      <vt:lpstr>Diapositiva 67</vt:lpstr>
      <vt:lpstr>Diapositiva 68</vt:lpstr>
      <vt:lpstr>Muchas Gracias</vt:lpstr>
    </vt:vector>
  </TitlesOfParts>
  <Company>Windows uE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Bj</dc:creator>
  <cp:lastModifiedBy>.</cp:lastModifiedBy>
  <cp:revision>90</cp:revision>
  <dcterms:created xsi:type="dcterms:W3CDTF">2015-09-29T20:24:15Z</dcterms:created>
  <dcterms:modified xsi:type="dcterms:W3CDTF">2016-11-30T19:04:18Z</dcterms:modified>
</cp:coreProperties>
</file>